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3"/>
  </p:notesMasterIdLst>
  <p:sldIdLst>
    <p:sldId id="256" r:id="rId2"/>
    <p:sldId id="289" r:id="rId3"/>
    <p:sldId id="291" r:id="rId4"/>
    <p:sldId id="318" r:id="rId5"/>
    <p:sldId id="293" r:id="rId6"/>
    <p:sldId id="312" r:id="rId7"/>
    <p:sldId id="314" r:id="rId8"/>
    <p:sldId id="316" r:id="rId9"/>
    <p:sldId id="295" r:id="rId10"/>
    <p:sldId id="298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CC66"/>
    <a:srgbClr val="A6F8FC"/>
    <a:srgbClr val="0000FF"/>
    <a:srgbClr val="3366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57" autoAdjust="0"/>
    <p:restoredTop sz="94340" autoAdjust="0"/>
  </p:normalViewPr>
  <p:slideViewPr>
    <p:cSldViewPr>
      <p:cViewPr>
        <p:scale>
          <a:sx n="66" d="100"/>
          <a:sy n="66" d="100"/>
        </p:scale>
        <p:origin x="-125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7174177280850316E-2"/>
          <c:y val="9.417977585081927E-2"/>
          <c:w val="0.88007034488659119"/>
          <c:h val="0.805311611628459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3.333333333333334E-2"/>
                  <c:y val="-3.5555447229557113E-2"/>
                </c:manualLayout>
              </c:layout>
              <c:showVal val="1"/>
            </c:dLbl>
            <c:dLbl>
              <c:idx val="1"/>
              <c:layout>
                <c:manualLayout>
                  <c:x val="9.9555215517444159E-3"/>
                  <c:y val="-6.2222048022262763E-2"/>
                </c:manualLayout>
              </c:layout>
              <c:showVal val="1"/>
            </c:dLbl>
            <c:dLbl>
              <c:idx val="2"/>
              <c:layout>
                <c:manualLayout>
                  <c:x val="2.5399934383202104E-2"/>
                  <c:y val="-5.477103378903813E-2"/>
                </c:manualLayout>
              </c:layout>
              <c:showVal val="1"/>
            </c:dLbl>
            <c:dLbl>
              <c:idx val="3"/>
              <c:layout>
                <c:manualLayout>
                  <c:x val="1.7199803149606403E-2"/>
                  <c:y val="-7.0718779962339898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 01.01.2014</c:v>
                </c:pt>
                <c:pt idx="1">
                  <c:v>на 01.01.2015</c:v>
                </c:pt>
                <c:pt idx="2">
                  <c:v>на 01.01.2016</c:v>
                </c:pt>
                <c:pt idx="3">
                  <c:v>на 01.07.2016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16000</c:v>
                </c:pt>
                <c:pt idx="1">
                  <c:v>14500</c:v>
                </c:pt>
                <c:pt idx="2">
                  <c:v>6667</c:v>
                </c:pt>
                <c:pt idx="3">
                  <c:v>5000</c:v>
                </c:pt>
              </c:numCache>
            </c:numRef>
          </c:val>
        </c:ser>
        <c:shape val="cylinder"/>
        <c:axId val="87965696"/>
        <c:axId val="87967232"/>
        <c:axId val="0"/>
      </c:bar3DChart>
      <c:catAx>
        <c:axId val="8796569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967232"/>
        <c:crosses val="autoZero"/>
        <c:auto val="1"/>
        <c:lblAlgn val="ctr"/>
        <c:lblOffset val="100"/>
      </c:catAx>
      <c:valAx>
        <c:axId val="879672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965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E464CB-A61E-48E2-A68A-91ADF322D63C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EA8B5-4024-41AA-9B97-C7FE0A97F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EA8B5-4024-41AA-9B97-C7FE0A97FD9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</p:spPr>
        <p:txBody>
          <a:bodyPr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1" tIns="46150" rIns="92301" bIns="46150" anchor="b"/>
          <a:lstStyle/>
          <a:p>
            <a:pPr algn="r" defTabSz="922338"/>
            <a:fld id="{568037B8-EFE9-4D4E-A484-1E778D93E541}" type="slidenum">
              <a:rPr lang="en-US" sz="1200"/>
              <a:pPr algn="r" defTabSz="922338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7DFFB-46DD-4CE9-B0E1-C816933BA3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правленный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5EF4-CF23-440A-9FFC-84EA19C5F598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E110-D611-4046-B87B-4A61DBDE4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7B99-B057-40D3-A6B3-DF6F037B4762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5561-19A0-4BDA-8D9E-94B270DB4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9D7F-43CF-473B-ACF9-6EB84EC6AA6B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6A1D-F6BD-438C-810F-E614F0FC1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2E58-D121-4AEE-8949-A626A5F72804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8205-3774-4492-8CE6-08FCD6257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C8E7-55CD-430A-97B3-B4D965B1F935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08D9-F269-42B3-85AD-4C41CD5C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8B5C-50EA-4617-A8AA-77294031885C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3288-7E3E-41BD-B557-DAF7EB58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69D6-BA51-4D9C-83A1-9EAFBCF81F26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3457-40A4-4403-BEF4-EE0B4719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41C6-9793-47D0-9E50-BE007755C861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AE73-6439-435E-92D4-A6313216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1B09-A660-462A-9319-F66F7688137B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ED6B-4979-401C-9BAB-C641BDC25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CC5F-9A2C-4F1C-9A06-06BD25A0720A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084B-F2F0-4251-A300-FFC0D0F4E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4F6E-F927-4E36-B260-CBEF52D88058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727E-E343-4484-942D-FD23F15A4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1E852B-35A9-4D49-BD72-3B867FC05079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D9402C-EB9C-4A8A-9C5E-A79D4A71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ahorro_fotolia.jpg"/>
          <p:cNvPicPr>
            <a:picLocks noChangeAspect="1"/>
          </p:cNvPicPr>
          <p:nvPr/>
        </p:nvPicPr>
        <p:blipFill>
          <a:blip r:embed="rId2">
            <a:lum bright="2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6000" b="1" i="1" dirty="0">
              <a:solidFill>
                <a:srgbClr val="604A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0" b="1" i="1" dirty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Исполнение бюджета</a:t>
            </a:r>
            <a:br>
              <a:rPr lang="ru-RU" sz="6000" b="1" i="1" dirty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6000" b="1" i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города </a:t>
            </a:r>
            <a:r>
              <a:rPr lang="ru-RU" sz="6000" b="1" i="1" dirty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Георгиевска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0" b="1" i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</a:t>
            </a:r>
            <a:r>
              <a:rPr lang="ru-RU" sz="6000" b="1" i="1" dirty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 </a:t>
            </a:r>
            <a:r>
              <a:rPr lang="ru-RU" sz="6000" b="1" i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полугодие</a:t>
            </a:r>
            <a:r>
              <a:rPr lang="ru-RU" sz="6000" b="1" i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6000" b="1" i="1" dirty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2016 года</a:t>
            </a:r>
          </a:p>
        </p:txBody>
      </p:sp>
      <p:pic>
        <p:nvPicPr>
          <p:cNvPr id="4101" name="Рисунок 8" descr="Depositphotos_6742673_X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4143375"/>
            <a:ext cx="3149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2" descr="Gerb_Georgievsk_Stavropol_kray_20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42875"/>
            <a:ext cx="1071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6" descr="ahorro_fotolia.jpg"/>
          <p:cNvPicPr>
            <a:picLocks noChangeAspect="1"/>
          </p:cNvPicPr>
          <p:nvPr/>
        </p:nvPicPr>
        <p:blipFill>
          <a:blip r:embed="rId3">
            <a:lum bright="20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Группа 22"/>
          <p:cNvGrpSpPr>
            <a:grpSpLocks/>
          </p:cNvGrpSpPr>
          <p:nvPr/>
        </p:nvGrpSpPr>
        <p:grpSpPr bwMode="auto">
          <a:xfrm>
            <a:off x="285751" y="0"/>
            <a:ext cx="8858249" cy="5717188"/>
            <a:chOff x="285720" y="142830"/>
            <a:chExt cx="8858280" cy="5972338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285720" y="142830"/>
              <a:ext cx="8858280" cy="64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n w="3175" cmpd="sng">
                    <a:solidFill>
                      <a:srgbClr val="84582C"/>
                    </a:solidFill>
                    <a:prstDash val="solid"/>
                  </a:ln>
                  <a:solidFill>
                    <a:srgbClr val="84582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ДОЛГ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Text Box 7" hidden="1"/>
            <p:cNvSpPr txBox="1">
              <a:spLocks noChangeArrowheads="1"/>
            </p:cNvSpPr>
            <p:nvPr/>
          </p:nvSpPr>
          <p:spPr bwMode="auto">
            <a:xfrm>
              <a:off x="6143626" y="5715054"/>
              <a:ext cx="1214450" cy="400114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2014 год</a:t>
              </a:r>
            </a:p>
          </p:txBody>
        </p:sp>
        <p:sp>
          <p:nvSpPr>
            <p:cNvPr id="2065" name="Text Box 8" hidden="1"/>
            <p:cNvSpPr txBox="1">
              <a:spLocks noChangeArrowheads="1"/>
            </p:cNvSpPr>
            <p:nvPr/>
          </p:nvSpPr>
          <p:spPr bwMode="auto">
            <a:xfrm>
              <a:off x="4571984" y="5715054"/>
              <a:ext cx="1220770" cy="400114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2013 год</a:t>
              </a:r>
            </a:p>
          </p:txBody>
        </p:sp>
        <p:sp>
          <p:nvSpPr>
            <p:cNvPr id="2066" name="Text Box 9" hidden="1"/>
            <p:cNvSpPr txBox="1">
              <a:spLocks noChangeArrowheads="1"/>
            </p:cNvSpPr>
            <p:nvPr/>
          </p:nvSpPr>
          <p:spPr bwMode="auto">
            <a:xfrm>
              <a:off x="2857466" y="5715054"/>
              <a:ext cx="1357327" cy="400114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2012 год</a:t>
              </a:r>
            </a:p>
          </p:txBody>
        </p:sp>
        <p:sp>
          <p:nvSpPr>
            <p:cNvPr id="2067" name="Text Box 15"/>
            <p:cNvSpPr txBox="1">
              <a:spLocks noChangeArrowheads="1"/>
            </p:cNvSpPr>
            <p:nvPr/>
          </p:nvSpPr>
          <p:spPr bwMode="auto">
            <a:xfrm>
              <a:off x="3465512" y="5507196"/>
              <a:ext cx="1035050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8" name="Rectangle 16"/>
            <p:cNvSpPr>
              <a:spLocks noChangeArrowheads="1"/>
            </p:cNvSpPr>
            <p:nvPr/>
          </p:nvSpPr>
          <p:spPr bwMode="auto">
            <a:xfrm flipH="1">
              <a:off x="5143504" y="5521342"/>
              <a:ext cx="903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357158" y="571480"/>
            <a:ext cx="8532440" cy="1588"/>
          </a:xfrm>
          <a:prstGeom prst="line">
            <a:avLst/>
          </a:prstGeom>
          <a:ln w="114300" cmpd="tri">
            <a:solidFill>
              <a:srgbClr val="B4AA7A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5"/>
          <p:cNvSpPr txBox="1">
            <a:spLocks noChangeArrowheads="1"/>
          </p:cNvSpPr>
          <p:nvPr/>
        </p:nvSpPr>
        <p:spPr bwMode="auto">
          <a:xfrm>
            <a:off x="7786688" y="836613"/>
            <a:ext cx="1357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 i="1">
                <a:latin typeface="Calibri" pitchFamily="34" charset="0"/>
              </a:rPr>
              <a:t>(тыс. рублей)</a:t>
            </a:r>
          </a:p>
        </p:txBody>
      </p:sp>
      <p:pic>
        <p:nvPicPr>
          <p:cNvPr id="2057" name="Рисунок 18" descr="Gerb_Georgievsk_Stavropol_kray_20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01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Диаграмма 28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ahorro_fotolia.jpg"/>
          <p:cNvPicPr>
            <a:picLocks noChangeAspect="1"/>
          </p:cNvPicPr>
          <p:nvPr/>
        </p:nvPicPr>
        <p:blipFill>
          <a:blip r:embed="rId2">
            <a:lum bright="20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11560" y="692696"/>
            <a:ext cx="8532440" cy="1588"/>
          </a:xfrm>
          <a:prstGeom prst="line">
            <a:avLst/>
          </a:prstGeom>
          <a:ln w="114300" cmpd="tri">
            <a:solidFill>
              <a:srgbClr val="B4AA7A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Рисунок 3" descr="Gerb_Georgievsk_Stavropol_kray_2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1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116632"/>
            <a:ext cx="7986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ГОРОДА ГЕОРГИВСКА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914" y="1285861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600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600" dirty="0">
                <a:ln w="3175" cmpd="sng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6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 descr="ahorro_fotolia.jpg"/>
          <p:cNvPicPr>
            <a:picLocks noChangeAspect="1"/>
          </p:cNvPicPr>
          <p:nvPr/>
        </p:nvPicPr>
        <p:blipFill>
          <a:blip r:embed="rId3">
            <a:lum bright="20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3568" y="0"/>
            <a:ext cx="8460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ГЕОРГИЕВСКА ЗА </a:t>
            </a:r>
            <a:r>
              <a:rPr lang="en-US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ГОДА</a:t>
            </a:r>
          </a:p>
        </p:txBody>
      </p:sp>
      <p:graphicFrame>
        <p:nvGraphicFramePr>
          <p:cNvPr id="12" name="Group 195"/>
          <p:cNvGraphicFramePr>
            <a:graphicFrameLocks noGrp="1"/>
          </p:cNvGraphicFramePr>
          <p:nvPr/>
        </p:nvGraphicFramePr>
        <p:xfrm>
          <a:off x="1" y="1268760"/>
          <a:ext cx="9143998" cy="36793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5863"/>
                <a:gridCol w="1891403"/>
                <a:gridCol w="1853929"/>
                <a:gridCol w="1582191"/>
                <a:gridCol w="1116840"/>
                <a:gridCol w="1023772"/>
              </a:tblGrid>
              <a:tr h="508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Первоначальный план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исполнения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336699">
                            <a:shade val="30000"/>
                            <a:satMod val="115000"/>
                          </a:srgbClr>
                        </a:gs>
                        <a:gs pos="50000">
                          <a:srgbClr val="336699">
                            <a:shade val="67500"/>
                            <a:satMod val="115000"/>
                          </a:srgbClr>
                        </a:gs>
                        <a:gs pos="100000">
                          <a:srgbClr val="3366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081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336699">
                            <a:shade val="30000"/>
                            <a:satMod val="115000"/>
                          </a:srgbClr>
                        </a:gs>
                        <a:gs pos="50000">
                          <a:srgbClr val="336699">
                            <a:shade val="67500"/>
                            <a:satMod val="115000"/>
                          </a:srgbClr>
                        </a:gs>
                        <a:gs pos="100000">
                          <a:srgbClr val="3366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336699">
                            <a:shade val="30000"/>
                            <a:satMod val="115000"/>
                          </a:srgbClr>
                        </a:gs>
                        <a:gs pos="50000">
                          <a:srgbClr val="336699">
                            <a:shade val="67500"/>
                            <a:satMod val="115000"/>
                          </a:srgbClr>
                        </a:gs>
                        <a:gs pos="100000">
                          <a:srgbClr val="3366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336699">
                            <a:shade val="30000"/>
                            <a:satMod val="115000"/>
                          </a:srgbClr>
                        </a:gs>
                        <a:gs pos="50000">
                          <a:srgbClr val="336699">
                            <a:shade val="67500"/>
                            <a:satMod val="115000"/>
                          </a:srgbClr>
                        </a:gs>
                        <a:gs pos="100000">
                          <a:srgbClr val="3366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336699">
                            <a:shade val="30000"/>
                            <a:satMod val="115000"/>
                          </a:srgbClr>
                        </a:gs>
                        <a:gs pos="50000">
                          <a:srgbClr val="336699">
                            <a:shade val="67500"/>
                            <a:satMod val="115000"/>
                          </a:srgbClr>
                        </a:gs>
                        <a:gs pos="100000">
                          <a:srgbClr val="3366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первонач.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уточнен.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</a:tr>
              <a:tr h="78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effectLst/>
                        </a:rPr>
                        <a:t>Доходы, всего</a:t>
                      </a:r>
                    </a:p>
                  </a:txBody>
                  <a:tcPr marL="108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1 221 429,12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1 252 518,23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609 347,87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</a:tr>
              <a:tr h="54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т.ч. налоговые и неналоговые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08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274 793,00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274 793,00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127 016,28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</a:tr>
              <a:tr h="658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</a:p>
                  </a:txBody>
                  <a:tcPr marL="108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1 221 429,12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1 273 163,91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574 439,58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47,0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45,1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</a:tr>
              <a:tr h="673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 (</a:t>
                      </a:r>
                      <a:r>
                        <a:rPr kumimoji="0" lang="ru-RU" sz="1600" u="none" strike="noStrike" kern="1200" cap="none" normalizeH="0" baseline="0" dirty="0" err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профицит</a:t>
                      </a:r>
                      <a:r>
                        <a:rPr kumimoji="0" lang="ru-RU" sz="1600" u="none" strike="noStrike" kern="1200" cap="none" normalizeH="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-20 645,68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34 908,29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5" name="Picture 3" descr="MF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-26000"/>
          </a:blip>
          <a:srcRect l="4964" t="3383" r="6618" b="3572"/>
          <a:stretch>
            <a:fillRect/>
          </a:stretch>
        </p:blipFill>
        <p:spPr bwMode="auto">
          <a:xfrm>
            <a:off x="0" y="0"/>
            <a:ext cx="6111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8532440" cy="1588"/>
          </a:xfrm>
          <a:prstGeom prst="line">
            <a:avLst/>
          </a:prstGeom>
          <a:ln w="114300" cmpd="tri">
            <a:solidFill>
              <a:srgbClr val="B4AA7A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86688" y="836613"/>
            <a:ext cx="1357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(тыс. рублей)</a:t>
            </a:r>
          </a:p>
        </p:txBody>
      </p:sp>
      <p:pic>
        <p:nvPicPr>
          <p:cNvPr id="8" name="Picture 21" descr="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705872"/>
            <a:ext cx="1311786" cy="11521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129" name="Рисунок 14" descr="Gerb_Georgievsk_Stavropol_kray_200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01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0" descr="ahorro_fotolia.jpg"/>
          <p:cNvPicPr>
            <a:picLocks noChangeAspect="1"/>
          </p:cNvPicPr>
          <p:nvPr/>
        </p:nvPicPr>
        <p:blipFill>
          <a:blip r:embed="rId2">
            <a:lum bright="4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11560" y="692696"/>
            <a:ext cx="8532440" cy="1588"/>
          </a:xfrm>
          <a:prstGeom prst="line">
            <a:avLst/>
          </a:prstGeom>
          <a:ln w="114300" cmpd="tri">
            <a:solidFill>
              <a:srgbClr val="B4AA7A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Рисунок 25" descr="Gerb_Georgievsk_Stavropol_kray_2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1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84213" y="0"/>
            <a:ext cx="8459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ОВ </a:t>
            </a:r>
            <a:b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 ГЕОРГИЕВСКА 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 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ПОЛУГОДИЕ 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2016 ГОДА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Group 58"/>
          <p:cNvGrpSpPr>
            <a:grpSpLocks/>
          </p:cNvGrpSpPr>
          <p:nvPr/>
        </p:nvGrpSpPr>
        <p:grpSpPr bwMode="auto">
          <a:xfrm>
            <a:off x="0" y="620713"/>
            <a:ext cx="8869363" cy="5913437"/>
            <a:chOff x="48" y="391"/>
            <a:chExt cx="5587" cy="3725"/>
          </a:xfrm>
        </p:grpSpPr>
        <p:sp>
          <p:nvSpPr>
            <p:cNvPr id="6152" name="Text Box 3"/>
            <p:cNvSpPr txBox="1">
              <a:spLocks noChangeArrowheads="1"/>
            </p:cNvSpPr>
            <p:nvPr/>
          </p:nvSpPr>
          <p:spPr bwMode="auto">
            <a:xfrm>
              <a:off x="4818" y="495"/>
              <a:ext cx="7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>
                  <a:latin typeface="Times New Roman" pitchFamily="18" charset="0"/>
                </a:rPr>
                <a:t>тыс.руб.</a:t>
              </a:r>
            </a:p>
          </p:txBody>
        </p:sp>
        <p:sp>
          <p:nvSpPr>
            <p:cNvPr id="6153" name="Rectangle 4"/>
            <p:cNvSpPr>
              <a:spLocks noChangeArrowheads="1"/>
            </p:cNvSpPr>
            <p:nvPr/>
          </p:nvSpPr>
          <p:spPr bwMode="auto">
            <a:xfrm>
              <a:off x="3619" y="391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1643" y="471"/>
              <a:ext cx="357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4988" y="471"/>
              <a:ext cx="40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                           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6" name="Rectangle 8"/>
            <p:cNvSpPr>
              <a:spLocks noChangeArrowheads="1"/>
            </p:cNvSpPr>
            <p:nvPr/>
          </p:nvSpPr>
          <p:spPr bwMode="auto">
            <a:xfrm>
              <a:off x="48" y="849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3347" y="664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1104" y="785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3530" y="785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3616" y="785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1" name="Rectangle 14"/>
            <p:cNvSpPr>
              <a:spLocks noChangeArrowheads="1"/>
            </p:cNvSpPr>
            <p:nvPr/>
          </p:nvSpPr>
          <p:spPr bwMode="auto">
            <a:xfrm>
              <a:off x="3866" y="785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2" name="Rectangle 15"/>
            <p:cNvSpPr>
              <a:spLocks noChangeArrowheads="1"/>
            </p:cNvSpPr>
            <p:nvPr/>
          </p:nvSpPr>
          <p:spPr bwMode="auto">
            <a:xfrm>
              <a:off x="4117" y="785"/>
              <a:ext cx="1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3" name="Rectangle 16"/>
            <p:cNvSpPr>
              <a:spLocks noChangeArrowheads="1"/>
            </p:cNvSpPr>
            <p:nvPr/>
          </p:nvSpPr>
          <p:spPr bwMode="auto">
            <a:xfrm>
              <a:off x="4368" y="785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4" name="Rectangle 17"/>
            <p:cNvSpPr>
              <a:spLocks noChangeArrowheads="1"/>
            </p:cNvSpPr>
            <p:nvPr/>
          </p:nvSpPr>
          <p:spPr bwMode="auto">
            <a:xfrm>
              <a:off x="4619" y="785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5" name="Rectangle 18"/>
            <p:cNvSpPr>
              <a:spLocks noChangeArrowheads="1"/>
            </p:cNvSpPr>
            <p:nvPr/>
          </p:nvSpPr>
          <p:spPr bwMode="auto">
            <a:xfrm>
              <a:off x="2795" y="871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6" name="Rectangle 19"/>
            <p:cNvSpPr>
              <a:spLocks noChangeArrowheads="1"/>
            </p:cNvSpPr>
            <p:nvPr/>
          </p:nvSpPr>
          <p:spPr bwMode="auto">
            <a:xfrm>
              <a:off x="2880" y="871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7" name="Rectangle 20"/>
            <p:cNvSpPr>
              <a:spLocks noChangeArrowheads="1"/>
            </p:cNvSpPr>
            <p:nvPr/>
          </p:nvSpPr>
          <p:spPr bwMode="auto">
            <a:xfrm>
              <a:off x="3131" y="871"/>
              <a:ext cx="1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8" name="Rectangle 21"/>
            <p:cNvSpPr>
              <a:spLocks noChangeArrowheads="1"/>
            </p:cNvSpPr>
            <p:nvPr/>
          </p:nvSpPr>
          <p:spPr bwMode="auto">
            <a:xfrm>
              <a:off x="3383" y="871"/>
              <a:ext cx="1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69" name="Rectangle 22"/>
            <p:cNvSpPr>
              <a:spLocks noChangeArrowheads="1"/>
            </p:cNvSpPr>
            <p:nvPr/>
          </p:nvSpPr>
          <p:spPr bwMode="auto">
            <a:xfrm>
              <a:off x="3634" y="871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70" name="Rectangle 23"/>
            <p:cNvSpPr>
              <a:spLocks noChangeArrowheads="1"/>
            </p:cNvSpPr>
            <p:nvPr/>
          </p:nvSpPr>
          <p:spPr bwMode="auto">
            <a:xfrm>
              <a:off x="3885" y="871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71" name="Rectangle 24"/>
            <p:cNvSpPr>
              <a:spLocks noChangeArrowheads="1"/>
            </p:cNvSpPr>
            <p:nvPr/>
          </p:nvSpPr>
          <p:spPr bwMode="auto">
            <a:xfrm>
              <a:off x="4135" y="871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72" name="Rectangle 25"/>
            <p:cNvSpPr>
              <a:spLocks noChangeArrowheads="1"/>
            </p:cNvSpPr>
            <p:nvPr/>
          </p:nvSpPr>
          <p:spPr bwMode="auto">
            <a:xfrm>
              <a:off x="4387" y="871"/>
              <a:ext cx="1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73" name="Rectangle 26"/>
            <p:cNvSpPr>
              <a:spLocks noChangeArrowheads="1"/>
            </p:cNvSpPr>
            <p:nvPr/>
          </p:nvSpPr>
          <p:spPr bwMode="auto">
            <a:xfrm>
              <a:off x="4638" y="871"/>
              <a:ext cx="1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74" name="Text Box 27"/>
            <p:cNvSpPr txBox="1">
              <a:spLocks noChangeArrowheads="1"/>
            </p:cNvSpPr>
            <p:nvPr/>
          </p:nvSpPr>
          <p:spPr bwMode="auto">
            <a:xfrm>
              <a:off x="1728" y="482"/>
              <a:ext cx="2286" cy="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Times New Roman" pitchFamily="18" charset="0"/>
                </a:rPr>
                <a:t>ВСЕГО ДОХОДОВ</a:t>
              </a:r>
            </a:p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latin typeface="Times New Roman" pitchFamily="18" charset="0"/>
                </a:rPr>
                <a:t>609 347,87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6175" name="Text Box 28"/>
            <p:cNvSpPr txBox="1">
              <a:spLocks noChangeArrowheads="1"/>
            </p:cNvSpPr>
            <p:nvPr/>
          </p:nvSpPr>
          <p:spPr bwMode="auto">
            <a:xfrm>
              <a:off x="1728" y="981"/>
              <a:ext cx="2286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latin typeface="Times New Roman" pitchFamily="18" charset="0"/>
                </a:rPr>
                <a:t>1 252 518,2</a:t>
              </a:r>
              <a:r>
                <a:rPr lang="en-US" b="1" dirty="0" smtClean="0">
                  <a:latin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6176" name="Text Box 29"/>
            <p:cNvSpPr txBox="1">
              <a:spLocks noChangeArrowheads="1"/>
            </p:cNvSpPr>
            <p:nvPr/>
          </p:nvSpPr>
          <p:spPr bwMode="auto">
            <a:xfrm>
              <a:off x="192" y="1776"/>
              <a:ext cx="2256" cy="8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latin typeface="Times New Roman" pitchFamily="18" charset="0"/>
                </a:rPr>
                <a:t>Безвозмездные </a:t>
              </a:r>
            </a:p>
            <a:p>
              <a:pPr algn="ctr">
                <a:spcBef>
                  <a:spcPct val="50000"/>
                </a:spcBef>
              </a:pPr>
              <a:r>
                <a:rPr lang="ru-RU" sz="2000" b="1" dirty="0">
                  <a:latin typeface="Times New Roman" pitchFamily="18" charset="0"/>
                </a:rPr>
                <a:t>поступления</a:t>
              </a:r>
            </a:p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latin typeface="Times New Roman" pitchFamily="18" charset="0"/>
                </a:rPr>
                <a:t>482 331,59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6177" name="Text Box 30"/>
            <p:cNvSpPr txBox="1">
              <a:spLocks noChangeArrowheads="1"/>
            </p:cNvSpPr>
            <p:nvPr/>
          </p:nvSpPr>
          <p:spPr bwMode="auto">
            <a:xfrm>
              <a:off x="192" y="2568"/>
              <a:ext cx="2256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latin typeface="Times New Roman" pitchFamily="18" charset="0"/>
                </a:rPr>
                <a:t>977 725,22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6178" name="Text Box 31"/>
            <p:cNvSpPr txBox="1">
              <a:spLocks noChangeArrowheads="1"/>
            </p:cNvSpPr>
            <p:nvPr/>
          </p:nvSpPr>
          <p:spPr bwMode="auto">
            <a:xfrm>
              <a:off x="192" y="2795"/>
              <a:ext cx="2256" cy="23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Times New Roman" pitchFamily="18" charset="0"/>
                </a:rPr>
                <a:t>- </a:t>
              </a:r>
              <a:r>
                <a:rPr lang="ru-RU" b="1" dirty="0" smtClean="0">
                  <a:latin typeface="Times New Roman" pitchFamily="18" charset="0"/>
                </a:rPr>
                <a:t>495 393,63              49,3 %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6179" name="Text Box 32"/>
            <p:cNvSpPr txBox="1">
              <a:spLocks noChangeArrowheads="1"/>
            </p:cNvSpPr>
            <p:nvPr/>
          </p:nvSpPr>
          <p:spPr bwMode="auto">
            <a:xfrm>
              <a:off x="3379" y="1797"/>
              <a:ext cx="2256" cy="8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latin typeface="Times New Roman" pitchFamily="18" charset="0"/>
                </a:rPr>
                <a:t>Налоговые и неналоговые</a:t>
              </a:r>
              <a:r>
                <a:rPr lang="ru-RU" b="1" dirty="0">
                  <a:latin typeface="Times New Roman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latin typeface="Times New Roman" pitchFamily="18" charset="0"/>
                </a:rPr>
                <a:t>доходы</a:t>
              </a:r>
              <a:endParaRPr lang="ru-RU" sz="2000" b="1" dirty="0"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latin typeface="Times New Roman" pitchFamily="18" charset="0"/>
                </a:rPr>
                <a:t>127 016,28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6180" name="Text Box 33"/>
            <p:cNvSpPr txBox="1">
              <a:spLocks noChangeArrowheads="1"/>
            </p:cNvSpPr>
            <p:nvPr/>
          </p:nvSpPr>
          <p:spPr bwMode="auto">
            <a:xfrm>
              <a:off x="3379" y="2568"/>
              <a:ext cx="2256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Times New Roman" pitchFamily="18" charset="0"/>
                </a:rPr>
                <a:t>274 793,00</a:t>
              </a:r>
            </a:p>
          </p:txBody>
        </p:sp>
        <p:sp>
          <p:nvSpPr>
            <p:cNvPr id="6181" name="Text Box 34"/>
            <p:cNvSpPr txBox="1">
              <a:spLocks noChangeArrowheads="1"/>
            </p:cNvSpPr>
            <p:nvPr/>
          </p:nvSpPr>
          <p:spPr bwMode="auto">
            <a:xfrm>
              <a:off x="3379" y="2795"/>
              <a:ext cx="2256" cy="23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latin typeface="Times New Roman" pitchFamily="18" charset="0"/>
                </a:rPr>
                <a:t>- 147 776,72                46,2 %</a:t>
              </a:r>
              <a:endParaRPr lang="ru-RU" b="1" dirty="0">
                <a:latin typeface="Times New Roman" pitchFamily="18" charset="0"/>
              </a:endParaRPr>
            </a:p>
          </p:txBody>
        </p:sp>
        <p:sp>
          <p:nvSpPr>
            <p:cNvPr id="6182" name="AutoShape 35"/>
            <p:cNvSpPr>
              <a:spLocks noChangeArrowheads="1"/>
            </p:cNvSpPr>
            <p:nvPr/>
          </p:nvSpPr>
          <p:spPr bwMode="auto">
            <a:xfrm>
              <a:off x="748" y="3216"/>
              <a:ext cx="1152" cy="564"/>
            </a:xfrm>
            <a:prstGeom prst="ca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 b="1" dirty="0">
                <a:latin typeface="Times New Roman" pitchFamily="18" charset="0"/>
              </a:endParaRPr>
            </a:p>
            <a:p>
              <a:pPr algn="ctr"/>
              <a:r>
                <a:rPr lang="ru-RU" sz="1400" b="1" dirty="0">
                  <a:latin typeface="Times New Roman" pitchFamily="18" charset="0"/>
                </a:rPr>
                <a:t>УДЕЛЬНЫЙ ВЕС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79,2 %</a:t>
              </a:r>
              <a:endParaRPr lang="ru-RU" sz="1600" b="1" dirty="0">
                <a:latin typeface="Times New Roman" pitchFamily="18" charset="0"/>
              </a:endParaRPr>
            </a:p>
          </p:txBody>
        </p:sp>
        <p:sp>
          <p:nvSpPr>
            <p:cNvPr id="6183" name="Rectangle 37"/>
            <p:cNvSpPr>
              <a:spLocks noChangeArrowheads="1"/>
            </p:cNvSpPr>
            <p:nvPr/>
          </p:nvSpPr>
          <p:spPr bwMode="auto">
            <a:xfrm>
              <a:off x="633" y="396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Rectangle 38"/>
            <p:cNvSpPr>
              <a:spLocks noChangeArrowheads="1"/>
            </p:cNvSpPr>
            <p:nvPr/>
          </p:nvSpPr>
          <p:spPr bwMode="auto">
            <a:xfrm>
              <a:off x="1938" y="3960"/>
              <a:ext cx="33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Rectangle 39"/>
            <p:cNvSpPr>
              <a:spLocks noChangeArrowheads="1"/>
            </p:cNvSpPr>
            <p:nvPr/>
          </p:nvSpPr>
          <p:spPr bwMode="auto">
            <a:xfrm>
              <a:off x="4683" y="3960"/>
              <a:ext cx="336" cy="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6" name="Line 40"/>
            <p:cNvSpPr>
              <a:spLocks noChangeShapeType="1"/>
            </p:cNvSpPr>
            <p:nvPr/>
          </p:nvSpPr>
          <p:spPr bwMode="auto">
            <a:xfrm>
              <a:off x="1104" y="16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Line 41"/>
            <p:cNvSpPr>
              <a:spLocks noChangeShapeType="1"/>
            </p:cNvSpPr>
            <p:nvPr/>
          </p:nvSpPr>
          <p:spPr bwMode="auto">
            <a:xfrm>
              <a:off x="2880" y="143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Line 42"/>
            <p:cNvSpPr>
              <a:spLocks noChangeShapeType="1"/>
            </p:cNvSpPr>
            <p:nvPr/>
          </p:nvSpPr>
          <p:spPr bwMode="auto">
            <a:xfrm>
              <a:off x="110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Line 43"/>
            <p:cNvSpPr>
              <a:spLocks noChangeShapeType="1"/>
            </p:cNvSpPr>
            <p:nvPr/>
          </p:nvSpPr>
          <p:spPr bwMode="auto">
            <a:xfrm>
              <a:off x="4560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Line 44"/>
            <p:cNvSpPr>
              <a:spLocks noChangeShapeType="1"/>
            </p:cNvSpPr>
            <p:nvPr/>
          </p:nvSpPr>
          <p:spPr bwMode="auto">
            <a:xfrm>
              <a:off x="412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Line 45"/>
            <p:cNvSpPr>
              <a:spLocks noChangeShapeType="1"/>
            </p:cNvSpPr>
            <p:nvPr/>
          </p:nvSpPr>
          <p:spPr bwMode="auto">
            <a:xfrm>
              <a:off x="3696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Line 46"/>
            <p:cNvSpPr>
              <a:spLocks noChangeShapeType="1"/>
            </p:cNvSpPr>
            <p:nvPr/>
          </p:nvSpPr>
          <p:spPr bwMode="auto">
            <a:xfrm>
              <a:off x="412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Line 47"/>
            <p:cNvSpPr>
              <a:spLocks noChangeShapeType="1"/>
            </p:cNvSpPr>
            <p:nvPr/>
          </p:nvSpPr>
          <p:spPr bwMode="auto">
            <a:xfrm flipH="1">
              <a:off x="3696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Rectangle 48"/>
            <p:cNvSpPr>
              <a:spLocks noChangeArrowheads="1"/>
            </p:cNvSpPr>
            <p:nvPr/>
          </p:nvSpPr>
          <p:spPr bwMode="auto">
            <a:xfrm>
              <a:off x="3379" y="4020"/>
              <a:ext cx="3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1728" y="1207"/>
              <a:ext cx="2279" cy="27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 dirty="0">
                  <a:latin typeface="Times New Roman" pitchFamily="18" charset="0"/>
                </a:rPr>
                <a:t>       - </a:t>
              </a:r>
              <a:r>
                <a:rPr lang="ru-RU" b="1" dirty="0" smtClean="0">
                  <a:latin typeface="Times New Roman" pitchFamily="18" charset="0"/>
                </a:rPr>
                <a:t>643 170,35              48,6 </a:t>
              </a:r>
              <a:r>
                <a:rPr lang="ru-RU" b="1" dirty="0"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>
              <a:off x="1383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Line 53"/>
            <p:cNvSpPr>
              <a:spLocks noChangeShapeType="1"/>
            </p:cNvSpPr>
            <p:nvPr/>
          </p:nvSpPr>
          <p:spPr bwMode="auto">
            <a:xfrm>
              <a:off x="4513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Line 54"/>
            <p:cNvSpPr>
              <a:spLocks noChangeShapeType="1"/>
            </p:cNvSpPr>
            <p:nvPr/>
          </p:nvSpPr>
          <p:spPr bwMode="auto">
            <a:xfrm>
              <a:off x="2880" y="1207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4014" y="3216"/>
              <a:ext cx="1152" cy="519"/>
            </a:xfrm>
            <a:prstGeom prst="ca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 b="1" dirty="0">
                <a:latin typeface="Times New Roman" pitchFamily="18" charset="0"/>
              </a:endParaRPr>
            </a:p>
            <a:p>
              <a:pPr algn="ctr"/>
              <a:r>
                <a:rPr lang="ru-RU" sz="1400" b="1" dirty="0">
                  <a:latin typeface="Times New Roman" pitchFamily="18" charset="0"/>
                </a:rPr>
                <a:t>УДЕЛЬНЫЙ ВЕС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20,8%</a:t>
              </a:r>
              <a:endParaRPr lang="ru-RU" sz="1600" b="1" dirty="0">
                <a:latin typeface="Times New Roman" pitchFamily="18" charset="0"/>
              </a:endParaRPr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auto">
            <a:xfrm>
              <a:off x="3288" y="3960"/>
              <a:ext cx="33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Фактическое исполнение      Уточненный план 2016 года    Отклонение</a:t>
            </a:r>
            <a:r>
              <a:rPr lang="en-US" sz="1400" b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от плана            % исполнения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 descr="ahorro_fotolia.jpg"/>
          <p:cNvPicPr>
            <a:picLocks noChangeAspect="1"/>
          </p:cNvPicPr>
          <p:nvPr/>
        </p:nvPicPr>
        <p:blipFill>
          <a:blip r:embed="rId2">
            <a:lum bright="20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3568" y="0"/>
            <a:ext cx="8460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ГОРОДА ГЕОРГИЕВСКА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ДОХОДАМ ЗА </a:t>
            </a:r>
            <a:r>
              <a:rPr lang="en-US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ГОДА</a:t>
            </a:r>
          </a:p>
        </p:txBody>
      </p:sp>
      <p:pic>
        <p:nvPicPr>
          <p:cNvPr id="7172" name="Picture 3" descr="MF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-26000"/>
          </a:blip>
          <a:srcRect l="4964" t="3383" r="6618" b="3572"/>
          <a:stretch>
            <a:fillRect/>
          </a:stretch>
        </p:blipFill>
        <p:spPr bwMode="auto">
          <a:xfrm>
            <a:off x="0" y="0"/>
            <a:ext cx="6111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1560" y="692696"/>
            <a:ext cx="8532440" cy="1588"/>
          </a:xfrm>
          <a:prstGeom prst="line">
            <a:avLst/>
          </a:prstGeom>
          <a:ln w="114300" cmpd="tri">
            <a:solidFill>
              <a:srgbClr val="B4AA7A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86688" y="714375"/>
            <a:ext cx="1357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(тыс. рублей)</a:t>
            </a:r>
          </a:p>
        </p:txBody>
      </p:sp>
      <p:pic>
        <p:nvPicPr>
          <p:cNvPr id="7175" name="Рисунок 14" descr="Gerb_Georgievsk_Stavropol_kray_20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01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oup 104"/>
          <p:cNvGraphicFramePr>
            <a:graphicFrameLocks noGrp="1"/>
          </p:cNvGraphicFramePr>
          <p:nvPr/>
        </p:nvGraphicFramePr>
        <p:xfrm>
          <a:off x="0" y="954088"/>
          <a:ext cx="9144000" cy="5903276"/>
        </p:xfrm>
        <a:graphic>
          <a:graphicData uri="http://schemas.openxmlformats.org/drawingml/2006/table">
            <a:tbl>
              <a:tblPr/>
              <a:tblGrid>
                <a:gridCol w="3427413"/>
                <a:gridCol w="2263775"/>
                <a:gridCol w="2262187"/>
                <a:gridCol w="1190625"/>
              </a:tblGrid>
              <a:tr h="4286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1 полугодие 2016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</a:tr>
              <a:tr h="3390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274 793,0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127 016,28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46,2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30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6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204 237,0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86 513,35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111 226,0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45 771,95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2933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46 734,0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22 031,95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47,1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325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6 062,0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836,41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286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22 958,0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8 035,87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6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70 556,0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40 502,93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57,4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402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муниципального имущества и  земельных участков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15 600,0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11 741,87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302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480,0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780,32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162,6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273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10 200,0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6 069,13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59,5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302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Штрафы, санкции, возмещение ущерба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11 824,0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5 279,67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44,7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302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977 725,22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482 331,59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4267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08D8D"/>
                        </a:gs>
                        <a:gs pos="50000">
                          <a:srgbClr val="FFCCCC"/>
                        </a:gs>
                        <a:gs pos="100000">
                          <a:srgbClr val="B08D8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1 252 518,22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E7E7E"/>
                        </a:gs>
                        <a:gs pos="50000">
                          <a:srgbClr val="FFCCCC"/>
                        </a:gs>
                        <a:gs pos="100000">
                          <a:srgbClr val="9E7E7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609 347,87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E7E7E"/>
                        </a:gs>
                        <a:gs pos="50000">
                          <a:srgbClr val="FFCCCC"/>
                        </a:gs>
                        <a:gs pos="100000">
                          <a:srgbClr val="9E7E7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48,6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E7E7E"/>
                        </a:gs>
                        <a:gs pos="50000">
                          <a:srgbClr val="FFCCCC"/>
                        </a:gs>
                        <a:gs pos="100000">
                          <a:srgbClr val="9E7E7E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8" descr="ahorro_fotolia.jpg"/>
          <p:cNvPicPr>
            <a:picLocks noChangeAspect="1"/>
          </p:cNvPicPr>
          <p:nvPr/>
        </p:nvPicPr>
        <p:blipFill>
          <a:blip r:embed="rId3">
            <a:lum bright="20000" contrast="-12000"/>
          </a:blip>
          <a:srcRect/>
          <a:stretch>
            <a:fillRect/>
          </a:stretch>
        </p:blipFill>
        <p:spPr bwMode="auto">
          <a:xfrm>
            <a:off x="-214346" y="-214338"/>
            <a:ext cx="10144196" cy="67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667625" y="5589588"/>
            <a:ext cx="1584325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latin typeface="Times New Roman" pitchFamily="18" charset="0"/>
              </a:rPr>
              <a:t>тыс.рублей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55650" y="6410325"/>
            <a:ext cx="144463" cy="1444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635375" y="6410325"/>
            <a:ext cx="144463" cy="1444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083300" y="6410325"/>
            <a:ext cx="144463" cy="1444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229350" y="6289675"/>
            <a:ext cx="2303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Кассовое исполнение</a:t>
            </a:r>
            <a:endParaRPr lang="ru-RU" sz="160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789363" y="6289675"/>
            <a:ext cx="1935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Уточненный план 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900113" y="6289675"/>
            <a:ext cx="2376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Утверждено решением 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-769938" y="784225"/>
          <a:ext cx="10972801" cy="6429375"/>
        </p:xfrm>
        <a:graphic>
          <a:graphicData uri="http://schemas.openxmlformats.org/presentationml/2006/ole">
            <p:oleObj spid="_x0000_s1026" name="Worksheet" r:id="rId4" imgW="7200900" imgH="4219651" progId="Excel.Sheet.8">
              <p:embed/>
            </p:oleObj>
          </a:graphicData>
        </a:graphic>
      </p:graphicFrame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3214688" y="5572125"/>
            <a:ext cx="1584325" cy="358775"/>
          </a:xfrm>
          <a:prstGeom prst="curvedUpArrow">
            <a:avLst>
              <a:gd name="adj1" fmla="val 88319"/>
              <a:gd name="adj2" fmla="val 176637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 rot="10774338" flipV="1">
            <a:off x="4789488" y="5594350"/>
            <a:ext cx="1508125" cy="358775"/>
          </a:xfrm>
          <a:prstGeom prst="curvedUpArrow">
            <a:avLst>
              <a:gd name="adj1" fmla="val 84071"/>
              <a:gd name="adj2" fmla="val 168142"/>
              <a:gd name="adj3" fmla="val 33333"/>
            </a:avLst>
          </a:prstGeom>
          <a:gradFill rotWithShape="1">
            <a:gsLst>
              <a:gs pos="0">
                <a:srgbClr val="FF00FF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7" name="Text Box 14"/>
          <p:cNvSpPr txBox="1">
            <a:spLocks noChangeArrowheads="1"/>
          </p:cNvSpPr>
          <p:nvPr/>
        </p:nvSpPr>
        <p:spPr bwMode="auto">
          <a:xfrm>
            <a:off x="3492500" y="6021388"/>
            <a:ext cx="1152525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+48 725,23</a:t>
            </a:r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 flipH="1">
            <a:off x="5219700" y="6021388"/>
            <a:ext cx="903288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FF00"/>
                </a:solidFill>
                <a:latin typeface="Calibri" pitchFamily="34" charset="0"/>
              </a:rPr>
              <a:t>20,1 %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11560" y="620688"/>
            <a:ext cx="8532440" cy="1588"/>
          </a:xfrm>
          <a:prstGeom prst="line">
            <a:avLst/>
          </a:prstGeom>
          <a:ln w="114300" cmpd="tri">
            <a:solidFill>
              <a:srgbClr val="B4AA7A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Рисунок 25" descr="Gerb_Georgievsk_Stavropol_kray_20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01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-214346" y="-3413"/>
            <a:ext cx="9644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РАСХОДОВ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ГЕОРГИЕВСКА  за  1 </a:t>
            </a:r>
            <a:r>
              <a:rPr lang="ru-RU" dirty="0" smtClean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ПОЛУГОДИЕ  </a:t>
            </a: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ahorro_fotolia.jpg"/>
          <p:cNvPicPr>
            <a:picLocks noChangeAspect="1"/>
          </p:cNvPicPr>
          <p:nvPr/>
        </p:nvPicPr>
        <p:blipFill>
          <a:blip r:embed="rId2">
            <a:lum bright="2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0"/>
            <a:ext cx="8716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Исполнение расходов бюджета города по отраслям </a:t>
            </a:r>
          </a:p>
          <a:p>
            <a:pPr algn="ctr"/>
            <a:r>
              <a:rPr lang="ru-RU" sz="1400" b="1" dirty="0"/>
              <a:t>в общем объеме финансирования за 1 </a:t>
            </a:r>
            <a:r>
              <a:rPr lang="ru-RU" sz="1400" b="1" dirty="0" smtClean="0"/>
              <a:t>полугодие </a:t>
            </a:r>
            <a:r>
              <a:rPr lang="ru-RU" sz="1400" b="1" dirty="0"/>
              <a:t>2016 года </a:t>
            </a:r>
            <a:endParaRPr lang="ru-RU" sz="1400" dirty="0"/>
          </a:p>
        </p:txBody>
      </p:sp>
      <p:grpSp>
        <p:nvGrpSpPr>
          <p:cNvPr id="8196" name="Группа 33"/>
          <p:cNvGrpSpPr>
            <a:grpSpLocks/>
          </p:cNvGrpSpPr>
          <p:nvPr/>
        </p:nvGrpSpPr>
        <p:grpSpPr bwMode="auto">
          <a:xfrm>
            <a:off x="428625" y="500063"/>
            <a:ext cx="2714625" cy="1960562"/>
            <a:chOff x="31248" y="1000108"/>
            <a:chExt cx="1923656" cy="1771045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70621" y="1000108"/>
              <a:ext cx="1786413" cy="157171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47" name="TextBox 11"/>
            <p:cNvSpPr txBox="1">
              <a:spLocks noChangeArrowheads="1"/>
            </p:cNvSpPr>
            <p:nvPr/>
          </p:nvSpPr>
          <p:spPr bwMode="auto">
            <a:xfrm>
              <a:off x="31248" y="2272882"/>
              <a:ext cx="1923656" cy="25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38 755,60 тыс</a:t>
              </a:r>
              <a:r>
                <a:rPr lang="ru-RU" sz="1200" b="1" dirty="0"/>
                <a:t>. руб./</a:t>
              </a:r>
              <a:r>
                <a:rPr lang="ru-RU" sz="1200" b="1" dirty="0" smtClean="0"/>
                <a:t>6,7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0621" y="2285012"/>
              <a:ext cx="1786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9" name="TextBox 14"/>
            <p:cNvSpPr txBox="1">
              <a:spLocks noChangeArrowheads="1"/>
            </p:cNvSpPr>
            <p:nvPr/>
          </p:nvSpPr>
          <p:spPr bwMode="auto">
            <a:xfrm>
              <a:off x="71406" y="2548750"/>
              <a:ext cx="1785950" cy="22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Общегосударственные вопросы</a:t>
              </a:r>
            </a:p>
          </p:txBody>
        </p:sp>
      </p:grpSp>
      <p:grpSp>
        <p:nvGrpSpPr>
          <p:cNvPr id="8197" name="Группа 58"/>
          <p:cNvGrpSpPr>
            <a:grpSpLocks/>
          </p:cNvGrpSpPr>
          <p:nvPr/>
        </p:nvGrpSpPr>
        <p:grpSpPr bwMode="auto">
          <a:xfrm>
            <a:off x="3143250" y="500063"/>
            <a:ext cx="2643188" cy="2114550"/>
            <a:chOff x="71406" y="1000108"/>
            <a:chExt cx="1785950" cy="1934868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71406" y="1000108"/>
              <a:ext cx="1785950" cy="1571717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43" name="TextBox 60"/>
            <p:cNvSpPr txBox="1">
              <a:spLocks noChangeArrowheads="1"/>
            </p:cNvSpPr>
            <p:nvPr/>
          </p:nvSpPr>
          <p:spPr bwMode="auto">
            <a:xfrm>
              <a:off x="71406" y="2285662"/>
              <a:ext cx="1785950" cy="25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5 667,70 тыс.руб./1,0%</a:t>
              </a:r>
              <a:endParaRPr lang="ru-RU" sz="1200" dirty="0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1406" y="2285662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5" name="TextBox 64"/>
            <p:cNvSpPr txBox="1">
              <a:spLocks noChangeArrowheads="1"/>
            </p:cNvSpPr>
            <p:nvPr/>
          </p:nvSpPr>
          <p:spPr bwMode="auto">
            <a:xfrm>
              <a:off x="71406" y="2568874"/>
              <a:ext cx="1785950" cy="366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Национальная безопасность и правоохранительная деятельность</a:t>
              </a:r>
            </a:p>
          </p:txBody>
        </p:sp>
      </p:grpSp>
      <p:grpSp>
        <p:nvGrpSpPr>
          <p:cNvPr id="8198" name="Группа 66"/>
          <p:cNvGrpSpPr>
            <a:grpSpLocks/>
          </p:cNvGrpSpPr>
          <p:nvPr/>
        </p:nvGrpSpPr>
        <p:grpSpPr bwMode="auto">
          <a:xfrm>
            <a:off x="6072188" y="473075"/>
            <a:ext cx="2357437" cy="1998663"/>
            <a:chOff x="-32" y="1000108"/>
            <a:chExt cx="1857388" cy="1792427"/>
          </a:xfrm>
        </p:grpSpPr>
        <p:sp>
          <p:nvSpPr>
            <p:cNvPr id="68" name="Прямоугольник с двумя скругленными противолежащими углами 67"/>
            <p:cNvSpPr/>
            <p:nvPr/>
          </p:nvSpPr>
          <p:spPr>
            <a:xfrm>
              <a:off x="71261" y="1000108"/>
              <a:ext cx="1786095" cy="1571754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39" name="TextBox 68"/>
            <p:cNvSpPr txBox="1">
              <a:spLocks noChangeArrowheads="1"/>
            </p:cNvSpPr>
            <p:nvPr/>
          </p:nvSpPr>
          <p:spPr bwMode="auto">
            <a:xfrm>
              <a:off x="-32" y="2277159"/>
              <a:ext cx="1786094" cy="24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4 310,43 </a:t>
              </a:r>
              <a:r>
                <a:rPr lang="ru-RU" sz="1200" b="1" dirty="0"/>
                <a:t>тыс.руб./</a:t>
              </a:r>
              <a:r>
                <a:rPr lang="ru-RU" sz="1200" b="1" dirty="0" smtClean="0"/>
                <a:t>0,8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71261" y="2285701"/>
              <a:ext cx="17860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1" name="TextBox 72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2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Национальная экономика</a:t>
              </a:r>
            </a:p>
          </p:txBody>
        </p:sp>
      </p:grpSp>
      <p:grpSp>
        <p:nvGrpSpPr>
          <p:cNvPr id="8199" name="Группа 74"/>
          <p:cNvGrpSpPr>
            <a:grpSpLocks/>
          </p:cNvGrpSpPr>
          <p:nvPr/>
        </p:nvGrpSpPr>
        <p:grpSpPr bwMode="auto">
          <a:xfrm>
            <a:off x="500063" y="2500313"/>
            <a:ext cx="2500312" cy="1954212"/>
            <a:chOff x="71406" y="1000108"/>
            <a:chExt cx="1785950" cy="1798166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71406" y="1000108"/>
              <a:ext cx="1785950" cy="157175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35" name="TextBox 76"/>
            <p:cNvSpPr txBox="1">
              <a:spLocks noChangeArrowheads="1"/>
            </p:cNvSpPr>
            <p:nvPr/>
          </p:nvSpPr>
          <p:spPr bwMode="auto">
            <a:xfrm>
              <a:off x="71406" y="2285556"/>
              <a:ext cx="1785950" cy="25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21 017,79 </a:t>
              </a:r>
              <a:r>
                <a:rPr lang="ru-RU" sz="1200" b="1" dirty="0"/>
                <a:t>тыс.руб</a:t>
              </a:r>
              <a:r>
                <a:rPr lang="ru-RU" sz="1200" b="1" dirty="0" smtClean="0"/>
                <a:t>./3,7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1406" y="2285556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7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26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Жилищно-коммунальное хозяйство</a:t>
              </a:r>
            </a:p>
          </p:txBody>
        </p:sp>
      </p:grpSp>
      <p:grpSp>
        <p:nvGrpSpPr>
          <p:cNvPr id="8200" name="Группа 91"/>
          <p:cNvGrpSpPr>
            <a:grpSpLocks/>
          </p:cNvGrpSpPr>
          <p:nvPr/>
        </p:nvGrpSpPr>
        <p:grpSpPr bwMode="auto">
          <a:xfrm>
            <a:off x="3143250" y="2571750"/>
            <a:ext cx="2857500" cy="1870075"/>
            <a:chOff x="71400" y="1000110"/>
            <a:chExt cx="1785956" cy="1761282"/>
          </a:xfrm>
        </p:grpSpPr>
        <p:sp>
          <p:nvSpPr>
            <p:cNvPr id="93" name="Прямоугольник с двумя скругленными противолежащими углами 92"/>
            <p:cNvSpPr/>
            <p:nvPr/>
          </p:nvSpPr>
          <p:spPr>
            <a:xfrm>
              <a:off x="71400" y="1000110"/>
              <a:ext cx="1785956" cy="1547477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31" name="TextBox 93"/>
            <p:cNvSpPr txBox="1">
              <a:spLocks noChangeArrowheads="1"/>
            </p:cNvSpPr>
            <p:nvPr/>
          </p:nvSpPr>
          <p:spPr bwMode="auto">
            <a:xfrm>
              <a:off x="71406" y="2278463"/>
              <a:ext cx="1785950" cy="26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276 468,27 </a:t>
              </a:r>
              <a:r>
                <a:rPr lang="ru-RU" sz="1200" b="1" dirty="0"/>
                <a:t>тыс.руб./</a:t>
              </a:r>
              <a:r>
                <a:rPr lang="ru-RU" sz="1200" b="1" dirty="0" smtClean="0"/>
                <a:t>48,1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71400" y="2285936"/>
              <a:ext cx="17859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3" name="TextBox 97"/>
            <p:cNvSpPr txBox="1">
              <a:spLocks noChangeArrowheads="1"/>
            </p:cNvSpPr>
            <p:nvPr/>
          </p:nvSpPr>
          <p:spPr bwMode="auto">
            <a:xfrm>
              <a:off x="118398" y="2529530"/>
              <a:ext cx="1738958" cy="23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Образование</a:t>
              </a:r>
            </a:p>
          </p:txBody>
        </p:sp>
      </p:grpSp>
      <p:grpSp>
        <p:nvGrpSpPr>
          <p:cNvPr id="8201" name="Группа 99"/>
          <p:cNvGrpSpPr>
            <a:grpSpLocks/>
          </p:cNvGrpSpPr>
          <p:nvPr/>
        </p:nvGrpSpPr>
        <p:grpSpPr bwMode="auto">
          <a:xfrm>
            <a:off x="6084888" y="2492375"/>
            <a:ext cx="2438400" cy="1960563"/>
            <a:chOff x="294645" y="1000108"/>
            <a:chExt cx="1562711" cy="1754100"/>
          </a:xfrm>
        </p:grpSpPr>
        <p:sp>
          <p:nvSpPr>
            <p:cNvPr id="101" name="Прямоугольник с двумя скругленными противолежащими углами 100"/>
            <p:cNvSpPr/>
            <p:nvPr/>
          </p:nvSpPr>
          <p:spPr>
            <a:xfrm>
              <a:off x="294645" y="1000108"/>
              <a:ext cx="1562711" cy="157229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27" name="TextBox 101"/>
            <p:cNvSpPr txBox="1">
              <a:spLocks noChangeArrowheads="1"/>
            </p:cNvSpPr>
            <p:nvPr/>
          </p:nvSpPr>
          <p:spPr bwMode="auto">
            <a:xfrm>
              <a:off x="438097" y="2285501"/>
              <a:ext cx="1419259" cy="24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15 085,70 </a:t>
              </a:r>
              <a:r>
                <a:rPr lang="ru-RU" sz="1200" b="1" dirty="0"/>
                <a:t>тыс.руб./</a:t>
              </a:r>
              <a:r>
                <a:rPr lang="ru-RU" sz="1200" b="1" dirty="0" smtClean="0"/>
                <a:t>2,6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438097" y="2285501"/>
              <a:ext cx="14192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9" name="TextBox 105"/>
            <p:cNvSpPr txBox="1">
              <a:spLocks noChangeArrowheads="1"/>
            </p:cNvSpPr>
            <p:nvPr/>
          </p:nvSpPr>
          <p:spPr bwMode="auto">
            <a:xfrm>
              <a:off x="300374" y="2533935"/>
              <a:ext cx="1556982" cy="22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Культура и кинематография</a:t>
              </a:r>
            </a:p>
          </p:txBody>
        </p:sp>
      </p:grpSp>
      <p:grpSp>
        <p:nvGrpSpPr>
          <p:cNvPr id="8202" name="Группа 115"/>
          <p:cNvGrpSpPr>
            <a:grpSpLocks/>
          </p:cNvGrpSpPr>
          <p:nvPr/>
        </p:nvGrpSpPr>
        <p:grpSpPr bwMode="auto">
          <a:xfrm>
            <a:off x="500063" y="4500563"/>
            <a:ext cx="2500312" cy="2098675"/>
            <a:chOff x="71406" y="1000108"/>
            <a:chExt cx="1785950" cy="1780486"/>
          </a:xfrm>
        </p:grpSpPr>
        <p:sp>
          <p:nvSpPr>
            <p:cNvPr id="117" name="Прямоугольник с двумя скругленными противолежащими углами 116"/>
            <p:cNvSpPr/>
            <p:nvPr/>
          </p:nvSpPr>
          <p:spPr>
            <a:xfrm>
              <a:off x="71406" y="1000108"/>
              <a:ext cx="1785950" cy="1571730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23" name="TextBox 117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34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212 016,77 </a:t>
              </a:r>
              <a:r>
                <a:rPr lang="ru-RU" sz="1200" b="1" dirty="0"/>
                <a:t>тыс.руб</a:t>
              </a:r>
              <a:r>
                <a:rPr lang="ru-RU" sz="1200" b="1" dirty="0" smtClean="0"/>
                <a:t>./36,9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71406" y="228631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5" name="TextBox 121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0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Социальная политика</a:t>
              </a:r>
            </a:p>
          </p:txBody>
        </p:sp>
      </p:grpSp>
      <p:grpSp>
        <p:nvGrpSpPr>
          <p:cNvPr id="8203" name="Группа 123"/>
          <p:cNvGrpSpPr>
            <a:grpSpLocks/>
          </p:cNvGrpSpPr>
          <p:nvPr/>
        </p:nvGrpSpPr>
        <p:grpSpPr bwMode="auto">
          <a:xfrm>
            <a:off x="3214688" y="4572000"/>
            <a:ext cx="2643187" cy="2071688"/>
            <a:chOff x="71406" y="1000108"/>
            <a:chExt cx="1785950" cy="1798166"/>
          </a:xfrm>
        </p:grpSpPr>
        <p:sp>
          <p:nvSpPr>
            <p:cNvPr id="125" name="Прямоугольник с двумя скругленными противолежащими углами 124"/>
            <p:cNvSpPr/>
            <p:nvPr/>
          </p:nvSpPr>
          <p:spPr>
            <a:xfrm>
              <a:off x="71406" y="1000108"/>
              <a:ext cx="1785950" cy="1572190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19" name="TextBox 125"/>
            <p:cNvSpPr txBox="1">
              <a:spLocks noChangeArrowheads="1"/>
            </p:cNvSpPr>
            <p:nvPr/>
          </p:nvSpPr>
          <p:spPr bwMode="auto">
            <a:xfrm>
              <a:off x="71406" y="2285693"/>
              <a:ext cx="1785950" cy="23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1 016,00 тыс.руб</a:t>
              </a:r>
              <a:r>
                <a:rPr lang="ru-RU" sz="1200" b="1" dirty="0"/>
                <a:t>./</a:t>
              </a:r>
              <a:r>
                <a:rPr lang="ru-RU" sz="1200" b="1" dirty="0" smtClean="0"/>
                <a:t>0,2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1406" y="228569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1" name="TextBox 129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26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/>
                <a:t>Физическая культура и спорт</a:t>
              </a:r>
            </a:p>
          </p:txBody>
        </p:sp>
      </p:grpSp>
      <p:grpSp>
        <p:nvGrpSpPr>
          <p:cNvPr id="8204" name="Группа 139"/>
          <p:cNvGrpSpPr>
            <a:grpSpLocks/>
          </p:cNvGrpSpPr>
          <p:nvPr/>
        </p:nvGrpSpPr>
        <p:grpSpPr bwMode="auto">
          <a:xfrm>
            <a:off x="6000750" y="4568825"/>
            <a:ext cx="2500313" cy="2289175"/>
            <a:chOff x="71406" y="1000108"/>
            <a:chExt cx="1785950" cy="1971741"/>
          </a:xfrm>
        </p:grpSpPr>
        <p:sp>
          <p:nvSpPr>
            <p:cNvPr id="141" name="Прямоугольник с двумя скругленными противолежащими углами 140"/>
            <p:cNvSpPr/>
            <p:nvPr/>
          </p:nvSpPr>
          <p:spPr>
            <a:xfrm>
              <a:off x="71406" y="1000108"/>
              <a:ext cx="1785950" cy="157110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15" name="TextBox 141"/>
            <p:cNvSpPr txBox="1">
              <a:spLocks noChangeArrowheads="1"/>
            </p:cNvSpPr>
            <p:nvPr/>
          </p:nvSpPr>
          <p:spPr bwMode="auto">
            <a:xfrm>
              <a:off x="71406" y="2285432"/>
              <a:ext cx="1785950" cy="236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/>
                <a:t>101,32 тыс.руб</a:t>
              </a:r>
              <a:r>
                <a:rPr lang="ru-RU" sz="1200" b="1" dirty="0"/>
                <a:t>./</a:t>
              </a:r>
              <a:r>
                <a:rPr lang="ru-RU" sz="1200" b="1" dirty="0" smtClean="0"/>
                <a:t>0,02 </a:t>
              </a:r>
              <a:r>
                <a:rPr lang="ru-RU" sz="1200" b="1" dirty="0"/>
                <a:t>%</a:t>
              </a:r>
              <a:endParaRPr lang="ru-RU" sz="1200" dirty="0"/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71406" y="2285432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7" name="TextBox 145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0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 dirty="0"/>
                <a:t>Обслуживание государственного и муниципального долга</a:t>
              </a:r>
            </a:p>
          </p:txBody>
        </p:sp>
      </p:grpSp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2214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81" descr="C:\Users\Ivanova\Desktop\Мои документы\EDU-6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571500"/>
            <a:ext cx="2357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83" descr="18 Февраля 2014 - Свердловск Сегод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5720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85" descr="C:\Users\Ivanova\Desktop\Мои документы\704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4643438"/>
            <a:ext cx="2500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86" descr="C:\Users\Ivanova\Desktop\Мои документы\economic-crisis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571500"/>
            <a:ext cx="20716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89" descr="C:\Users\Ivanova\Desktop\Мои документы\ma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2571750"/>
            <a:ext cx="2143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91" descr="Экономика Псков / Новости. . Видео, аудио, фото / Псковская 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4643438"/>
            <a:ext cx="23574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97" descr="19/01/2009 Как сберечь родную речь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2643188"/>
            <a:ext cx="2428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Рисунок 2" descr="1349242903_bgremon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188" y="2565400"/>
            <a:ext cx="2305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ahorro_fotolia.jpg"/>
          <p:cNvPicPr>
            <a:picLocks noChangeAspect="1"/>
          </p:cNvPicPr>
          <p:nvPr/>
        </p:nvPicPr>
        <p:blipFill>
          <a:blip r:embed="rId3">
            <a:lum bright="2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119063"/>
            <a:ext cx="9144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sng" dirty="0">
                <a:solidFill>
                  <a:srgbClr val="17375E"/>
                </a:solidFill>
                <a:latin typeface="DejaVu Serif Condensed" pitchFamily="18" charset="0"/>
                <a:ea typeface="DejaVu Serif Condensed" pitchFamily="18" charset="0"/>
                <a:cs typeface="AngsanaUPC" pitchFamily="18" charset="-34"/>
              </a:rPr>
              <a:t>Исполнение бюджета города Георгиевска по разделам классификации </a:t>
            </a:r>
          </a:p>
          <a:p>
            <a:pPr algn="ctr">
              <a:spcBef>
                <a:spcPct val="50000"/>
              </a:spcBef>
            </a:pPr>
            <a:r>
              <a:rPr lang="ru-RU" b="1" i="1" u="sng" dirty="0">
                <a:solidFill>
                  <a:srgbClr val="17375E"/>
                </a:solidFill>
                <a:latin typeface="DejaVu Serif Condensed" pitchFamily="18" charset="0"/>
                <a:ea typeface="DejaVu Serif Condensed" pitchFamily="18" charset="0"/>
                <a:cs typeface="AngsanaUPC" pitchFamily="18" charset="-34"/>
              </a:rPr>
              <a:t>расходов бюджетов за  </a:t>
            </a:r>
            <a:r>
              <a:rPr lang="ru-RU" b="1" i="1" u="sng" dirty="0">
                <a:solidFill>
                  <a:srgbClr val="17375E"/>
                </a:solidFill>
                <a:ea typeface="DejaVu Serif Condensed" pitchFamily="18" charset="0"/>
                <a:cs typeface="AngsanaUPC" pitchFamily="18" charset="-34"/>
              </a:rPr>
              <a:t>1 </a:t>
            </a:r>
            <a:r>
              <a:rPr lang="ru-RU" b="1" i="1" u="sng" dirty="0" smtClean="0">
                <a:solidFill>
                  <a:srgbClr val="17375E"/>
                </a:solidFill>
                <a:ea typeface="DejaVu Serif Condensed" pitchFamily="18" charset="0"/>
                <a:cs typeface="AngsanaUPC" pitchFamily="18" charset="-34"/>
              </a:rPr>
              <a:t>полугодие</a:t>
            </a:r>
            <a:r>
              <a:rPr lang="ru-RU" b="1" i="1" u="sng" dirty="0" smtClean="0">
                <a:solidFill>
                  <a:srgbClr val="17375E"/>
                </a:solidFill>
                <a:latin typeface="DejaVu Serif Condensed" pitchFamily="18" charset="0"/>
                <a:ea typeface="DejaVu Serif Condensed" pitchFamily="18" charset="0"/>
                <a:cs typeface="AngsanaUPC" pitchFamily="18" charset="-34"/>
              </a:rPr>
              <a:t>  </a:t>
            </a:r>
            <a:r>
              <a:rPr lang="ru-RU" b="1" i="1" u="sng" dirty="0" smtClean="0">
                <a:solidFill>
                  <a:srgbClr val="17375E"/>
                </a:solidFill>
                <a:latin typeface="Arial" pitchFamily="34" charset="0"/>
                <a:ea typeface="DejaVu Serif Condensed" pitchFamily="18" charset="0"/>
                <a:cs typeface="Arial" pitchFamily="34" charset="0"/>
              </a:rPr>
              <a:t>2016</a:t>
            </a:r>
            <a:r>
              <a:rPr lang="ru-RU" b="1" i="1" u="sng" dirty="0" smtClean="0">
                <a:solidFill>
                  <a:srgbClr val="17375E"/>
                </a:solidFill>
                <a:latin typeface="DejaVu Serif Condensed" pitchFamily="18" charset="0"/>
                <a:ea typeface="DejaVu Serif Condensed" pitchFamily="18" charset="0"/>
                <a:cs typeface="AngsanaUPC" pitchFamily="18" charset="-34"/>
              </a:rPr>
              <a:t> года</a:t>
            </a:r>
            <a:endParaRPr lang="ru-RU" b="1" i="1" u="sng" dirty="0">
              <a:solidFill>
                <a:srgbClr val="17375E"/>
              </a:solidFill>
              <a:ea typeface="DejaVu Serif Condensed" pitchFamily="18" charset="0"/>
              <a:cs typeface="AngsanaUPC" pitchFamily="18" charset="-34"/>
            </a:endParaRPr>
          </a:p>
        </p:txBody>
      </p:sp>
      <p:sp>
        <p:nvSpPr>
          <p:cNvPr id="19459" name="Text Box 36"/>
          <p:cNvSpPr txBox="1">
            <a:spLocks noChangeArrowheads="1"/>
          </p:cNvSpPr>
          <p:nvPr/>
        </p:nvSpPr>
        <p:spPr bwMode="auto">
          <a:xfrm>
            <a:off x="7777163" y="723900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(тыс.рублей)</a:t>
            </a:r>
          </a:p>
        </p:txBody>
      </p:sp>
      <p:graphicFrame>
        <p:nvGraphicFramePr>
          <p:cNvPr id="14440" name="Group 104"/>
          <p:cNvGraphicFramePr>
            <a:graphicFrameLocks noGrp="1"/>
          </p:cNvGraphicFramePr>
          <p:nvPr/>
        </p:nvGraphicFramePr>
        <p:xfrm>
          <a:off x="0" y="1071563"/>
          <a:ext cx="9144000" cy="5862955"/>
        </p:xfrm>
        <a:graphic>
          <a:graphicData uri="http://schemas.openxmlformats.org/drawingml/2006/table">
            <a:tbl>
              <a:tblPr/>
              <a:tblGrid>
                <a:gridCol w="3427413"/>
                <a:gridCol w="2263775"/>
                <a:gridCol w="2262187"/>
                <a:gridCol w="11906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2016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1 полугодие 2016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DB0B0"/>
                        </a:gs>
                        <a:gs pos="50000">
                          <a:srgbClr val="CCFFFF"/>
                        </a:gs>
                        <a:gs pos="100000">
                          <a:srgbClr val="8DB0B0"/>
                        </a:gs>
                      </a:gsLst>
                      <a:lin ang="5400000" scaled="1"/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108 207,33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38 755,59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12 477,00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5 667,70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35 328,10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4 310,43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92 435,12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21 017,79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594 929,85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276 468,28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46,5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33 681,18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15 085,70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44,8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392 105,32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212 016,77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54,1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2 000,00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1 016,00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A4CDCD"/>
                        </a:gs>
                        <a:gs pos="50000">
                          <a:srgbClr val="CCFFFF"/>
                        </a:gs>
                        <a:gs pos="100000">
                          <a:srgbClr val="A4CD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2 000,00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101,32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7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08D8D"/>
                        </a:gs>
                        <a:gs pos="50000">
                          <a:srgbClr val="FFCCCC"/>
                        </a:gs>
                        <a:gs pos="100000">
                          <a:srgbClr val="B08D8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1 273 163,91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E7E7E"/>
                        </a:gs>
                        <a:gs pos="50000">
                          <a:srgbClr val="FFCCCC"/>
                        </a:gs>
                        <a:gs pos="100000">
                          <a:srgbClr val="9E7E7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574 439,58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E7E7E"/>
                        </a:gs>
                        <a:gs pos="50000">
                          <a:srgbClr val="FFCCCC"/>
                        </a:gs>
                        <a:gs pos="100000">
                          <a:srgbClr val="9E7E7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E7E7E"/>
                        </a:gs>
                        <a:gs pos="50000">
                          <a:srgbClr val="FFCCCC"/>
                        </a:gs>
                        <a:gs pos="100000">
                          <a:srgbClr val="9E7E7E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2292" name="Rectangle 852"/>
          <p:cNvSpPr>
            <a:spLocks noChangeArrowheads="1"/>
          </p:cNvSpPr>
          <p:nvPr/>
        </p:nvSpPr>
        <p:spPr bwMode="auto">
          <a:xfrm>
            <a:off x="0" y="6005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ru-RU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ahorro_fotolia.jpg"/>
          <p:cNvPicPr>
            <a:picLocks noChangeAspect="1"/>
          </p:cNvPicPr>
          <p:nvPr/>
        </p:nvPicPr>
        <p:blipFill>
          <a:blip r:embed="rId2">
            <a:lum bright="2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604A7B"/>
                </a:solidFill>
                <a:latin typeface="Bookman Old Style" pitchFamily="18" charset="0"/>
              </a:rPr>
              <a:t>Исполнение бюджета города Георгиевска в разрезе муниципальных программ за 1 полугодие 2016 года</a:t>
            </a:r>
            <a:endParaRPr lang="ru-RU" sz="2400" b="1" dirty="0" smtClean="0">
              <a:solidFill>
                <a:srgbClr val="3333CC"/>
              </a:solidFill>
            </a:endParaRPr>
          </a:p>
        </p:txBody>
      </p:sp>
      <p:graphicFrame>
        <p:nvGraphicFramePr>
          <p:cNvPr id="27749" name="Group 101"/>
          <p:cNvGraphicFramePr>
            <a:graphicFrameLocks noGrp="1"/>
          </p:cNvGraphicFramePr>
          <p:nvPr/>
        </p:nvGraphicFramePr>
        <p:xfrm>
          <a:off x="4021138" y="3190875"/>
          <a:ext cx="1101969" cy="476250"/>
        </p:xfrm>
        <a:graphic>
          <a:graphicData uri="http://schemas.openxmlformats.org/drawingml/2006/table">
            <a:tbl>
              <a:tblPr/>
              <a:tblGrid>
                <a:gridCol w="1101969"/>
              </a:tblGrid>
              <a:tr h="4762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64" name="Group 116"/>
          <p:cNvGraphicFramePr>
            <a:graphicFrameLocks noGrp="1"/>
          </p:cNvGraphicFramePr>
          <p:nvPr/>
        </p:nvGraphicFramePr>
        <p:xfrm>
          <a:off x="4021138" y="3071813"/>
          <a:ext cx="1101969" cy="714375"/>
        </p:xfrm>
        <a:graphic>
          <a:graphicData uri="http://schemas.openxmlformats.org/drawingml/2006/table">
            <a:tbl>
              <a:tblPr/>
              <a:tblGrid>
                <a:gridCol w="1101969"/>
              </a:tblGrid>
              <a:tr h="7143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75" name="Group 127"/>
          <p:cNvGraphicFramePr>
            <a:graphicFrameLocks noGrp="1"/>
          </p:cNvGraphicFramePr>
          <p:nvPr/>
        </p:nvGraphicFramePr>
        <p:xfrm>
          <a:off x="4021138" y="3205163"/>
          <a:ext cx="1101969" cy="447675"/>
        </p:xfrm>
        <a:graphic>
          <a:graphicData uri="http://schemas.openxmlformats.org/drawingml/2006/table">
            <a:tbl>
              <a:tblPr/>
              <a:tblGrid>
                <a:gridCol w="1101969"/>
              </a:tblGrid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87" name="Group 139"/>
          <p:cNvGraphicFramePr>
            <a:graphicFrameLocks noGrp="1"/>
          </p:cNvGraphicFramePr>
          <p:nvPr/>
        </p:nvGraphicFramePr>
        <p:xfrm>
          <a:off x="4021138" y="3071813"/>
          <a:ext cx="1101969" cy="714375"/>
        </p:xfrm>
        <a:graphic>
          <a:graphicData uri="http://schemas.openxmlformats.org/drawingml/2006/table">
            <a:tbl>
              <a:tblPr/>
              <a:tblGrid>
                <a:gridCol w="1101969"/>
              </a:tblGrid>
              <a:tr h="7143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59"/>
          <p:cNvGraphicFramePr>
            <a:graphicFrameLocks noGrp="1"/>
          </p:cNvGraphicFramePr>
          <p:nvPr>
            <p:ph idx="4294967295"/>
          </p:nvPr>
        </p:nvGraphicFramePr>
        <p:xfrm>
          <a:off x="0" y="1071563"/>
          <a:ext cx="9144001" cy="5786454"/>
        </p:xfrm>
        <a:graphic>
          <a:graphicData uri="http://schemas.openxmlformats.org/drawingml/2006/table">
            <a:tbl>
              <a:tblPr/>
              <a:tblGrid>
                <a:gridCol w="4357686"/>
                <a:gridCol w="1714512"/>
                <a:gridCol w="1714512"/>
                <a:gridCol w="1357291"/>
              </a:tblGrid>
              <a:tr h="9415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города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Утверждено решением о бюджете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Исполнено за 1 полугодие 2016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</a:tr>
              <a:tr h="5392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Развитие образования и молодёжной политики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608 705,29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281 544,22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46,3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10414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Развитие жилищно-коммунального хозяйства, защита населения и территории от чрезвычайных ситуаций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112 824,18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28 617,00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25,4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3509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Развитие культуры и спорта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31 651,95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15 787,96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49,9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3509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Социальная поддержка граждан 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370 097,29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202 245,97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54,6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5392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Обеспечение безопасности дорожного движения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33 037,11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4 092,43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12,4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369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Управление финансами 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26 440,92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4 653,46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369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Управление имуществом 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8 880,00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3 649,81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41,1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7903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Повышение открытости и эффективности деятельности администрации города Георгиевска 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F8FC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71 927,17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29 549,11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41,1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8000"/>
                      </a:schemeClr>
                    </a:solidFill>
                  </a:tcPr>
                </a:tc>
              </a:tr>
              <a:tr h="4933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Всего:</a:t>
                      </a:r>
                    </a:p>
                  </a:txBody>
                  <a:tcPr marL="83077" marR="83077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1 263 563,91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570 139,96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45,1</a:t>
                      </a:r>
                    </a:p>
                  </a:txBody>
                  <a:tcPr marL="83077" marR="83077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6" descr="ahorro_fotolia.jpg"/>
          <p:cNvPicPr>
            <a:picLocks noChangeAspect="1"/>
          </p:cNvPicPr>
          <p:nvPr/>
        </p:nvPicPr>
        <p:blipFill>
          <a:blip r:embed="rId2">
            <a:lum bright="20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7767" name="Group 135"/>
          <p:cNvGraphicFramePr>
            <a:graphicFrameLocks noGrp="1"/>
          </p:cNvGraphicFramePr>
          <p:nvPr/>
        </p:nvGraphicFramePr>
        <p:xfrm>
          <a:off x="2643188" y="928688"/>
          <a:ext cx="3500437" cy="1506537"/>
        </p:xfrm>
        <a:graphic>
          <a:graphicData uri="http://schemas.openxmlformats.org/drawingml/2006/table">
            <a:tbl>
              <a:tblPr/>
              <a:tblGrid>
                <a:gridCol w="3281355"/>
                <a:gridCol w="219082"/>
              </a:tblGrid>
              <a:tr h="6684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остатков</a:t>
                      </a:r>
                    </a:p>
                  </a:txBody>
                  <a:tcPr marL="58969" marR="58969" marT="30662" marB="30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29 293,3</a:t>
                      </a:r>
                    </a:p>
                  </a:txBody>
                  <a:tcPr marL="58969" marR="58969" marT="30662" marB="30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58969" marR="58969" marT="30662" marB="306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  <a:tr h="410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62 535,11</a:t>
                      </a:r>
                    </a:p>
                  </a:txBody>
                  <a:tcPr marL="58969" marR="58969" marT="30662" marB="30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58969" marR="58969" marT="30662" marB="306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97766" name="Group 134"/>
          <p:cNvGraphicFramePr>
            <a:graphicFrameLocks noGrp="1"/>
          </p:cNvGraphicFramePr>
          <p:nvPr/>
        </p:nvGraphicFramePr>
        <p:xfrm>
          <a:off x="6389688" y="3152775"/>
          <a:ext cx="2457457" cy="1649413"/>
        </p:xfrm>
        <a:graphic>
          <a:graphicData uri="http://schemas.openxmlformats.org/drawingml/2006/table">
            <a:tbl>
              <a:tblPr/>
              <a:tblGrid>
                <a:gridCol w="2252101"/>
                <a:gridCol w="205356"/>
              </a:tblGrid>
              <a:tr h="9413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Средства городского бюджета</a:t>
                      </a:r>
                    </a:p>
                  </a:txBody>
                  <a:tcPr marL="89978" marR="89978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18 011,2</a:t>
                      </a:r>
                    </a:p>
                  </a:txBody>
                  <a:tcPr marL="89978" marR="89978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89978" marR="89978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49 898,09</a:t>
                      </a:r>
                    </a:p>
                  </a:txBody>
                  <a:tcPr marL="89978" marR="89978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89978" marR="89978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97764" name="Group 132"/>
          <p:cNvGraphicFramePr>
            <a:graphicFrameLocks noGrp="1"/>
          </p:cNvGraphicFramePr>
          <p:nvPr/>
        </p:nvGraphicFramePr>
        <p:xfrm>
          <a:off x="158750" y="3146425"/>
          <a:ext cx="2286007" cy="1622425"/>
        </p:xfrm>
        <a:graphic>
          <a:graphicData uri="http://schemas.openxmlformats.org/drawingml/2006/table">
            <a:tbl>
              <a:tblPr/>
              <a:tblGrid>
                <a:gridCol w="2080655"/>
                <a:gridCol w="205352"/>
              </a:tblGrid>
              <a:tr h="947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Федеральные средства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89976" marR="89976" marT="46815" marB="468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865,0</a:t>
                      </a:r>
                    </a:p>
                  </a:txBody>
                  <a:tcPr marL="89976" marR="89976" marT="46815" marB="468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89976" marR="89976" marT="46815" marB="468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  <a:tr h="33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287,96</a:t>
                      </a:r>
                    </a:p>
                  </a:txBody>
                  <a:tcPr marL="89976" marR="89976" marT="46815" marB="468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89976" marR="89976" marT="46815" marB="468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1305" name="Line 57"/>
          <p:cNvSpPr>
            <a:spLocks noChangeShapeType="1"/>
          </p:cNvSpPr>
          <p:nvPr/>
        </p:nvSpPr>
        <p:spPr bwMode="auto">
          <a:xfrm>
            <a:off x="4381500" y="2473325"/>
            <a:ext cx="1588" cy="260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6" name="Line 58"/>
          <p:cNvSpPr>
            <a:spLocks noChangeShapeType="1"/>
          </p:cNvSpPr>
          <p:nvPr/>
        </p:nvSpPr>
        <p:spPr bwMode="auto">
          <a:xfrm>
            <a:off x="1331913" y="2740025"/>
            <a:ext cx="6278562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7" name="Line 59"/>
          <p:cNvSpPr>
            <a:spLocks noChangeShapeType="1"/>
          </p:cNvSpPr>
          <p:nvPr/>
        </p:nvSpPr>
        <p:spPr bwMode="auto">
          <a:xfrm>
            <a:off x="1322388" y="2746375"/>
            <a:ext cx="0" cy="3921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8" name="Line 60"/>
          <p:cNvSpPr>
            <a:spLocks noChangeShapeType="1"/>
          </p:cNvSpPr>
          <p:nvPr/>
        </p:nvSpPr>
        <p:spPr bwMode="auto">
          <a:xfrm flipH="1">
            <a:off x="7581900" y="2782888"/>
            <a:ext cx="11113" cy="3778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7693" name="Rectangle 61"/>
          <p:cNvSpPr>
            <a:spLocks noChangeArrowheads="1"/>
          </p:cNvSpPr>
          <p:nvPr/>
        </p:nvSpPr>
        <p:spPr bwMode="auto">
          <a:xfrm>
            <a:off x="6100763" y="1571625"/>
            <a:ext cx="2717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82563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остаток на 01.01.20</a:t>
            </a:r>
            <a:r>
              <a:rPr 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ru-RU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6г</a:t>
            </a:r>
            <a:r>
              <a:rPr 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indent="182563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182563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остаток на </a:t>
            </a:r>
            <a:r>
              <a:rPr lang="ru-RU" sz="1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01.07.20</a:t>
            </a: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г</a:t>
            </a:r>
            <a:r>
              <a:rPr lang="ru-RU" sz="1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97765" name="Group 133"/>
          <p:cNvGraphicFramePr>
            <a:graphicFrameLocks noGrp="1"/>
          </p:cNvGraphicFramePr>
          <p:nvPr/>
        </p:nvGraphicFramePr>
        <p:xfrm>
          <a:off x="3192463" y="3146425"/>
          <a:ext cx="2398718" cy="1616074"/>
        </p:xfrm>
        <a:graphic>
          <a:graphicData uri="http://schemas.openxmlformats.org/drawingml/2006/table">
            <a:tbl>
              <a:tblPr/>
              <a:tblGrid>
                <a:gridCol w="2193364"/>
                <a:gridCol w="205354"/>
              </a:tblGrid>
              <a:tr h="9410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Средства краевого бюджета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89977" marR="89977" marT="46807" marB="4680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10 417,1</a:t>
                      </a:r>
                    </a:p>
                  </a:txBody>
                  <a:tcPr marL="89977" marR="89977" marT="46807" marB="4680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89977" marR="89977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  <a:tr h="337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12 349,06</a:t>
                      </a:r>
                    </a:p>
                  </a:txBody>
                  <a:tcPr marL="89977" marR="89977" marT="46807" marB="4680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89977" marR="89977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99FF"/>
                        </a:gs>
                        <a:gs pos="50000">
                          <a:schemeClr val="bg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1323" name="Line 81"/>
          <p:cNvSpPr>
            <a:spLocks noChangeShapeType="1"/>
          </p:cNvSpPr>
          <p:nvPr/>
        </p:nvSpPr>
        <p:spPr bwMode="auto">
          <a:xfrm>
            <a:off x="4381500" y="2755900"/>
            <a:ext cx="0" cy="382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24" name="AutoShape 82"/>
          <p:cNvSpPr>
            <a:spLocks noChangeArrowheads="1"/>
          </p:cNvSpPr>
          <p:nvPr/>
        </p:nvSpPr>
        <p:spPr bwMode="auto">
          <a:xfrm>
            <a:off x="4337050" y="2698750"/>
            <a:ext cx="88900" cy="889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25" name="Text Box 85"/>
          <p:cNvSpPr txBox="1">
            <a:spLocks noChangeArrowheads="1"/>
          </p:cNvSpPr>
          <p:nvPr/>
        </p:nvSpPr>
        <p:spPr bwMode="auto">
          <a:xfrm>
            <a:off x="7740650" y="107632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latin typeface="Times New Roman" pitchFamily="18" charset="0"/>
              </a:rPr>
              <a:t>тыс. рублей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1560" y="692696"/>
            <a:ext cx="8532440" cy="1588"/>
          </a:xfrm>
          <a:prstGeom prst="line">
            <a:avLst/>
          </a:prstGeom>
          <a:ln w="114300" cmpd="tri">
            <a:solidFill>
              <a:srgbClr val="B4AA7A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27" name="Рисунок 23" descr="Gerb_Georgievsk_Stavropol_kray_2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1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83568" y="0"/>
            <a:ext cx="8460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ОБЪЕМ ОСТАТКОВ СРЕДСТВ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84582C"/>
                  </a:solidFill>
                  <a:prstDash val="solid"/>
                </a:ln>
                <a:solidFill>
                  <a:srgbClr val="84582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ГЕОРГИЕВСКА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732</Words>
  <Application>Microsoft Office PowerPoint</Application>
  <PresentationFormat>Экран (4:3)</PresentationFormat>
  <Paragraphs>293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Исполнение бюджета города Георгиевска в разрезе муниципальных программ за 1 полугодие 2016 года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239</cp:revision>
  <dcterms:created xsi:type="dcterms:W3CDTF">2015-02-26T12:24:25Z</dcterms:created>
  <dcterms:modified xsi:type="dcterms:W3CDTF">2016-07-26T13:45:55Z</dcterms:modified>
</cp:coreProperties>
</file>