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99"/>
    <a:srgbClr val="FF99FF"/>
    <a:srgbClr val="FFFF99"/>
    <a:srgbClr val="8AAC46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629" autoAdjust="0"/>
  </p:normalViewPr>
  <p:slideViewPr>
    <p:cSldViewPr>
      <p:cViewPr varScale="1">
        <p:scale>
          <a:sx n="67" d="100"/>
          <a:sy n="67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2017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c:rich>
      </c:tx>
      <c:layout/>
    </c:title>
    <c:view3D>
      <c:rotX val="30"/>
      <c:rotY val="20"/>
      <c:perspective val="20"/>
    </c:view3D>
    <c:plotArea>
      <c:layout>
        <c:manualLayout>
          <c:layoutTarget val="inner"/>
          <c:xMode val="edge"/>
          <c:yMode val="edge"/>
          <c:x val="2.9937679605857902E-3"/>
          <c:y val="0.2292860009145459"/>
          <c:w val="0.98981508565342635"/>
          <c:h val="0.697604916151073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Pt>
            <c:idx val="0"/>
            <c:explosion val="6"/>
            <c:spPr>
              <a:solidFill>
                <a:srgbClr val="92D05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explosion val="23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3.7313034188034215E-2"/>
                  <c:y val="-3.5117165242165252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/>
                      <a:t>1124,6</a:t>
                    </a:r>
                    <a:endParaRPr lang="en-US" dirty="0"/>
                  </a:p>
                </c:rich>
              </c:tx>
              <c:numFmt formatCode="General" sourceLinked="0"/>
              <c:spPr/>
              <c:dLblPos val="ctr"/>
              <c:showVal val="1"/>
            </c:dLbl>
            <c:dLbl>
              <c:idx val="2"/>
              <c:numFmt formatCode="General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numFmt formatCode="General" sourceLinked="0"/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276.89999999999975</c:v>
                </c:pt>
                <c:pt idx="1">
                  <c:v>1124.5999999999999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2018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c:rich>
      </c:tx>
      <c:layout/>
    </c:title>
    <c:view3D>
      <c:rotX val="30"/>
      <c:rotY val="20"/>
      <c:perspective val="30"/>
    </c:view3D>
    <c:plotArea>
      <c:layout>
        <c:manualLayout>
          <c:layoutTarget val="inner"/>
          <c:xMode val="edge"/>
          <c:yMode val="edge"/>
          <c:x val="1.2923294125175476E-2"/>
          <c:y val="0.20549991251093688"/>
          <c:w val="0.98707666240230207"/>
          <c:h val="0.7036075823855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18"/>
          <c:dPt>
            <c:idx val="0"/>
            <c:spPr>
              <a:solidFill>
                <a:srgbClr val="92D05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1"/>
              <c:layout>
                <c:manualLayout>
                  <c:x val="3.3920940170940203E-2"/>
                  <c:y val="-9.0455840455840545E-3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288.2</c:v>
                </c:pt>
                <c:pt idx="1">
                  <c:v>853.1</c:v>
                </c:pt>
              </c:numCache>
            </c:numRef>
          </c:val>
        </c:ser>
      </c:pie3DChart>
      <c:spPr>
        <a:noFill/>
        <a:ln w="25366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2019 год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6133947649572651"/>
          <c:y val="4.9750712250712308E-2"/>
        </c:manualLayout>
      </c:layout>
    </c:title>
    <c:view3D>
      <c:rotX val="30"/>
      <c:rotY val="20"/>
      <c:perspective val="20"/>
    </c:view3D>
    <c:plotArea>
      <c:layout>
        <c:manualLayout>
          <c:layoutTarget val="inner"/>
          <c:xMode val="edge"/>
          <c:yMode val="edge"/>
          <c:x val="6.9443148307140991E-3"/>
          <c:y val="0.24624632307156219"/>
          <c:w val="0.98981508565342635"/>
          <c:h val="0.69760491615107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5"/>
          <c:dPt>
            <c:idx val="0"/>
            <c:spPr>
              <a:solidFill>
                <a:srgbClr val="92D05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3.0917959073873253E-2"/>
                  <c:y val="-2.222206668719729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ctr"/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300.60000000000002</c:v>
                </c:pt>
                <c:pt idx="1">
                  <c:v>915.6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2016 год</a:t>
            </a:r>
            <a:endParaRPr lang="ru-RU" dirty="0">
              <a:solidFill>
                <a:schemeClr val="tx1"/>
              </a:solidFill>
            </a:endParaRPr>
          </a:p>
        </c:rich>
      </c:tx>
      <c:layout/>
    </c:title>
    <c:view3D>
      <c:rotX val="30"/>
      <c:rotY val="20"/>
      <c:perspective val="20"/>
    </c:view3D>
    <c:plotArea>
      <c:layout>
        <c:manualLayout>
          <c:layoutTarget val="inner"/>
          <c:xMode val="edge"/>
          <c:yMode val="edge"/>
          <c:x val="6.9443148307140991E-3"/>
          <c:y val="0.24624632307156219"/>
          <c:w val="0.98981508565342635"/>
          <c:h val="0.69760491615107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15"/>
          <c:dPt>
            <c:idx val="0"/>
            <c:spPr>
              <a:solidFill>
                <a:srgbClr val="92D05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2.7136752136752172E-2"/>
                  <c:y val="-1.3568376068376076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en-US" sz="1800" b="1" dirty="0" smtClean="0"/>
                      <a:t>1126,0</a:t>
                    </a:r>
                    <a:endParaRPr lang="en-US" sz="1800" b="1" dirty="0"/>
                  </a:p>
                </c:rich>
              </c:tx>
              <c:numFmt formatCode="General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dLblPos val="ctr"/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274.39999999999975</c:v>
                </c:pt>
                <c:pt idx="1">
                  <c:v>1126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7.1341426071741099E-2"/>
          <c:y val="1.7242251654065493E-2"/>
          <c:w val="0.79559262904636829"/>
          <c:h val="0.82221566348980502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Дотации</c:v>
                </c:pt>
              </c:strCache>
            </c:strRef>
          </c:tx>
          <c:dLbls>
            <c:showVal val="1"/>
          </c:dLbls>
          <c:cat>
            <c:strRef>
              <c:f>Лист1!$B$1:$F$1</c:f>
              <c:strCache>
                <c:ptCount val="5"/>
                <c:pt idx="0">
                  <c:v>2015 год (отчет)</c:v>
                </c:pt>
                <c:pt idx="1">
                  <c:v>2016 год (план)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218.9</c:v>
                </c:pt>
                <c:pt idx="1">
                  <c:v>251.3</c:v>
                </c:pt>
                <c:pt idx="2">
                  <c:v>201.2</c:v>
                </c:pt>
                <c:pt idx="3">
                  <c:v>170.4</c:v>
                </c:pt>
                <c:pt idx="4">
                  <c:v>172.1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Субсидии</c:v>
                </c:pt>
              </c:strCache>
            </c:strRef>
          </c:tx>
          <c:dLbls>
            <c:showVal val="1"/>
          </c:dLbls>
          <c:cat>
            <c:strRef>
              <c:f>Лист1!$B$1:$F$1</c:f>
              <c:strCache>
                <c:ptCount val="5"/>
                <c:pt idx="0">
                  <c:v>2015 год (отчет)</c:v>
                </c:pt>
                <c:pt idx="1">
                  <c:v>2016 год (план)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48.1</c:v>
                </c:pt>
                <c:pt idx="1">
                  <c:v>150.30000000000001</c:v>
                </c:pt>
                <c:pt idx="2">
                  <c:v>240.7</c:v>
                </c:pt>
                <c:pt idx="3">
                  <c:v>77.400000000000006</c:v>
                </c:pt>
                <c:pt idx="4">
                  <c:v>77.400000000000006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Субвенции</c:v>
                </c:pt>
              </c:strCache>
            </c:strRef>
          </c:tx>
          <c:dLbls>
            <c:showVal val="1"/>
          </c:dLbls>
          <c:cat>
            <c:strRef>
              <c:f>Лист1!$B$1:$F$1</c:f>
              <c:strCache>
                <c:ptCount val="5"/>
                <c:pt idx="0">
                  <c:v>2015 год (отчет)</c:v>
                </c:pt>
                <c:pt idx="1">
                  <c:v>2016 год (план)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712.7</c:v>
                </c:pt>
                <c:pt idx="1">
                  <c:v>711.8</c:v>
                </c:pt>
                <c:pt idx="2">
                  <c:v>680.7</c:v>
                </c:pt>
                <c:pt idx="3">
                  <c:v>603.70000000000005</c:v>
                </c:pt>
                <c:pt idx="4">
                  <c:v>664.5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570273538494234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7844630000354219E-2"/>
                </c:manualLayout>
              </c:layout>
              <c:showVal val="1"/>
            </c:dLbl>
            <c:dLbl>
              <c:idx val="2"/>
              <c:layout>
                <c:manualLayout>
                  <c:x val="-2.7777777777777874E-3"/>
                  <c:y val="-2.5702735384942312E-2"/>
                </c:manualLayout>
              </c:layout>
              <c:showVal val="1"/>
            </c:dLbl>
            <c:dLbl>
              <c:idx val="3"/>
              <c:layout>
                <c:manualLayout>
                  <c:x val="4.1666666666666692E-3"/>
                  <c:y val="-2.9986524615766029E-2"/>
                </c:manualLayout>
              </c:layout>
              <c:showVal val="1"/>
            </c:dLbl>
            <c:dLbl>
              <c:idx val="4"/>
              <c:layout>
                <c:manualLayout>
                  <c:x val="-1.3888888888888924E-3"/>
                  <c:y val="-2.3560840769530453E-2"/>
                </c:manualLayout>
              </c:layout>
              <c:showVal val="1"/>
            </c:dLbl>
            <c:showVal val="1"/>
          </c:dLbls>
          <c:cat>
            <c:strRef>
              <c:f>Лист1!$B$1:$F$1</c:f>
              <c:strCache>
                <c:ptCount val="5"/>
                <c:pt idx="0">
                  <c:v>2015 год (отчет)</c:v>
                </c:pt>
                <c:pt idx="1">
                  <c:v>2016 год (план)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1.6</c:v>
                </c:pt>
                <c:pt idx="1">
                  <c:v>12.6</c:v>
                </c:pt>
                <c:pt idx="2" formatCode="0.0">
                  <c:v>2</c:v>
                </c:pt>
                <c:pt idx="3">
                  <c:v>1.6</c:v>
                </c:pt>
                <c:pt idx="4">
                  <c:v>1.6</c:v>
                </c:pt>
              </c:numCache>
            </c:numRef>
          </c:val>
        </c:ser>
        <c:gapWidth val="55"/>
        <c:overlap val="100"/>
        <c:axId val="47322240"/>
        <c:axId val="47323776"/>
      </c:barChart>
      <c:catAx>
        <c:axId val="473222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47323776"/>
        <c:crosses val="autoZero"/>
        <c:auto val="1"/>
        <c:lblAlgn val="ctr"/>
        <c:lblOffset val="100"/>
      </c:catAx>
      <c:valAx>
        <c:axId val="473237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 baseline="0">
                <a:latin typeface="Arial" pitchFamily="34" charset="0"/>
              </a:defRPr>
            </a:pPr>
            <a:endParaRPr lang="ru-RU"/>
          </a:p>
        </c:txPr>
        <c:crossAx val="473222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0" i="0" baseline="0"/>
            </a:pPr>
            <a:endParaRPr lang="ru-RU"/>
          </a:p>
        </c:txPr>
      </c:legendEntry>
      <c:layout>
        <c:manualLayout>
          <c:xMode val="edge"/>
          <c:yMode val="edge"/>
          <c:x val="0.87364927821522376"/>
          <c:y val="9.4457383886543705E-2"/>
          <c:w val="0.12496183289588801"/>
          <c:h val="0.90554261611345666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0.17969</cdr:x>
      <cdr:y>0.0241</cdr:y>
    </cdr:from>
    <cdr:to>
      <cdr:x>0.25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3042" y="14287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accent4">
                  <a:lumMod val="75000"/>
                </a:schemeClr>
              </a:solidFill>
            </a:rPr>
            <a:t>+687,5 </a:t>
          </a:r>
          <a:r>
            <a:rPr lang="ru-RU" sz="1100" b="1" dirty="0" smtClean="0">
              <a:solidFill>
                <a:schemeClr val="accent4">
                  <a:lumMod val="75000"/>
                </a:schemeClr>
              </a:solidFill>
            </a:rPr>
            <a:t>%</a:t>
          </a:r>
          <a:endParaRPr lang="ru-RU" sz="1100" b="1" dirty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0.35937</cdr:x>
      <cdr:y>0.33735</cdr:y>
    </cdr:from>
    <cdr:to>
      <cdr:x>0.42969</cdr:x>
      <cdr:y>0.38554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86116" y="2000264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accent3">
                  <a:lumMod val="50000"/>
                </a:schemeClr>
              </a:solidFill>
            </a:rPr>
            <a:t>-4,4 %</a:t>
          </a:r>
          <a:endParaRPr lang="ru-RU" sz="1200" b="1" dirty="0">
            <a:solidFill>
              <a:schemeClr val="accent3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0.35937</cdr:x>
      <cdr:y>0.0241</cdr:y>
    </cdr:from>
    <cdr:to>
      <cdr:x>0.42969</cdr:x>
      <cdr:y>0.07229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86116" y="14287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8064A2">
                  <a:lumMod val="75000"/>
                </a:srgbClr>
              </a:solidFill>
            </a:rPr>
            <a:t>-84,1 %</a:t>
          </a:r>
          <a:endParaRPr lang="ru-RU" sz="1200" b="1" dirty="0">
            <a:solidFill>
              <a:srgbClr val="8064A2">
                <a:lumMod val="75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0.67188</cdr:x>
      <cdr:y>0.14458</cdr:y>
    </cdr:from>
    <cdr:to>
      <cdr:x>0.74219</cdr:x>
      <cdr:y>0.19277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143636" y="85725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8064A2">
                  <a:lumMod val="75000"/>
                </a:srgbClr>
              </a:solidFill>
            </a:rPr>
            <a:t>   0,0%</a:t>
          </a:r>
          <a:endParaRPr lang="ru-RU" sz="1200" b="1" dirty="0">
            <a:solidFill>
              <a:srgbClr val="8064A2">
                <a:lumMod val="75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0.51563</cdr:x>
      <cdr:y>0.0241</cdr:y>
    </cdr:from>
    <cdr:to>
      <cdr:x>0.58594</cdr:x>
      <cdr:y>0.07229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714876" y="14287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 dirty="0" smtClean="0">
              <a:solidFill>
                <a:schemeClr val="accent4">
                  <a:lumMod val="75000"/>
                </a:schemeClr>
              </a:solidFill>
            </a:rPr>
            <a:t>-</a:t>
          </a:r>
          <a:r>
            <a:rPr lang="ru-RU" sz="1200" b="1" dirty="0" smtClean="0">
              <a:solidFill>
                <a:schemeClr val="accent4">
                  <a:lumMod val="75000"/>
                </a:schemeClr>
              </a:solidFill>
            </a:rPr>
            <a:t>20,0 %</a:t>
          </a:r>
          <a:endParaRPr lang="ru-RU" sz="1200" b="1" dirty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0.19531</cdr:x>
      <cdr:y>0.33735</cdr:y>
    </cdr:from>
    <cdr:to>
      <cdr:x>0.26562</cdr:x>
      <cdr:y>0.38554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785918" y="2000264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accent3">
                  <a:lumMod val="50000"/>
                </a:schemeClr>
              </a:solidFill>
            </a:rPr>
            <a:t>-0,1 %</a:t>
          </a:r>
          <a:endParaRPr lang="ru-RU" sz="1200" b="1" dirty="0">
            <a:solidFill>
              <a:schemeClr val="accent3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0.1875</cdr:x>
      <cdr:y>0.60241</cdr:y>
    </cdr:from>
    <cdr:to>
      <cdr:x>0.25781</cdr:x>
      <cdr:y>0.65061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714480" y="3571900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</a:rPr>
            <a:t>+212,5%</a:t>
          </a:r>
          <a:endParaRPr lang="ru-RU" sz="1200" b="1" dirty="0">
            <a:solidFill>
              <a:srgbClr val="9BBB5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0.50781</cdr:x>
      <cdr:y>0.61446</cdr:y>
    </cdr:from>
    <cdr:to>
      <cdr:x>0.57813</cdr:x>
      <cdr:y>0.66265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643438" y="3643338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</a:rPr>
            <a:t>--67,8 %</a:t>
          </a:r>
          <a:endParaRPr lang="ru-RU" sz="12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0.35156</cdr:x>
      <cdr:y>0.61446</cdr:y>
    </cdr:from>
    <cdr:to>
      <cdr:x>0.42187</cdr:x>
      <cdr:y>0.66265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214678" y="3643338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</a:rPr>
            <a:t>+60,2 %</a:t>
          </a:r>
          <a:endParaRPr lang="ru-RU" sz="12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0.67188</cdr:x>
      <cdr:y>0.62651</cdr:y>
    </cdr:from>
    <cdr:to>
      <cdr:x>0.74219</cdr:x>
      <cdr:y>0.6747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143636" y="371477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</a:rPr>
            <a:t>  0,0 %</a:t>
          </a:r>
          <a:endParaRPr lang="ru-RU" sz="12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0.1875</cdr:x>
      <cdr:y>0.73494</cdr:y>
    </cdr:from>
    <cdr:to>
      <cdr:x>0.25781</cdr:x>
      <cdr:y>0.78314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1714480" y="4357718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</a:rPr>
            <a:t>+14,8 %</a:t>
          </a:r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0.35156</cdr:x>
      <cdr:y>0.73494</cdr:y>
    </cdr:from>
    <cdr:to>
      <cdr:x>0.42187</cdr:x>
      <cdr:y>0.78314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214678" y="4357718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</a:rPr>
            <a:t>- 20,0 %</a:t>
          </a:r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0.51563</cdr:x>
      <cdr:y>0.74699</cdr:y>
    </cdr:from>
    <cdr:to>
      <cdr:x>0.58594</cdr:x>
      <cdr:y>0.79518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714876" y="442915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</a:rPr>
            <a:t>-15,3 %</a:t>
          </a:r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0.67188</cdr:x>
      <cdr:y>0.74699</cdr:y>
    </cdr:from>
    <cdr:to>
      <cdr:x>0.74219</cdr:x>
      <cdr:y>0.79518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143636" y="442915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</a:rPr>
            <a:t>+0,1 %</a:t>
          </a:r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0.86719</cdr:x>
      <cdr:y>0</cdr:y>
    </cdr:from>
    <cdr:to>
      <cdr:x>1</cdr:x>
      <cdr:y>0.04792</cdr:y>
    </cdr:to>
    <cdr:sp macro="" textlink="">
      <cdr:nvSpPr>
        <cdr:cNvPr id="18" name="Text Box 3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929563" y="0"/>
          <a:ext cx="1214437" cy="2841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ru-RU" sz="1200" b="1" i="1" dirty="0" smtClean="0"/>
            <a:t>млн.рублей</a:t>
          </a:r>
          <a:endParaRPr lang="ru-RU" sz="12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E83F2-F73A-435B-8BE8-AC5FEAB5DBFF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A4ACB-518B-4E9A-956B-B849997EC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A4ACB-518B-4E9A-956B-B849997EC06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агетная рамка 4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</a:rPr>
              <a:t>БЕЗВОЗМЕЗДНЫЕ ПОСТУПЛЕНИЯ ИЗ ДРУГИХ БЮДЖЕТОВ РОССИЙСКОЙ ФЕДЕРАЦИИ </a:t>
            </a:r>
          </a:p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</a:rPr>
              <a:t>(МЕЖБЮДЖЕТНЫЕ ТРАНСФЕРТЫ)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9144000" cy="5929330"/>
          </a:xfrm>
          <a:prstGeom prst="roundRect">
            <a:avLst>
              <a:gd name="adj" fmla="val 7394"/>
            </a:avLst>
          </a:prstGeom>
          <a:solidFill>
            <a:schemeClr val="accent5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Межбюджетные трансферты </a:t>
            </a:r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средство межбюджетного урегулирования, заключающееся в передаче средств внутри бюджетной системы страны, из одного бюджета в другой.</a:t>
            </a: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Межбюджетные трансферты, будучи важной частью бюджетной системы, выполняют cледующиe функции:</a:t>
            </a: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-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возмещают бюджетам, которые находятся на нижних уровнях системы, расходы, которые связаны с исполнением задач общенационального значения, когда собственных поступлений в бюджет для их компенсации недостаточно; </a:t>
            </a:r>
          </a:p>
          <a:p>
            <a:pPr algn="just">
              <a:buFontTx/>
              <a:buChar char="-"/>
            </a:pPr>
            <a:endParaRPr lang="ru-RU" sz="1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-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устраняют горизонтальные диспропорции меж бюджетами, в том числе дают возможность разрешить некоторые социальные проблемы, которые возникают во время экономических спадов, наблюдающихся в регионах;</a:t>
            </a: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-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стимулируют к усилению налогового потенциала местные власти.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0" y="1000108"/>
            <a:ext cx="9144000" cy="928670"/>
          </a:xfrm>
          <a:prstGeom prst="bevel">
            <a:avLst/>
          </a:prstGeom>
          <a:solidFill>
            <a:schemeClr val="accent5">
              <a:lumMod val="40000"/>
              <a:lumOff val="6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Межбюджетные трансферты</a:t>
            </a: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средства, предоставляемые одним бюджетом бюджетной системы Российской Федерации другому бюджету бюджетной системы Российской Федерации (</a:t>
            </a:r>
            <a:r>
              <a:rPr lang="ru-RU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статья 6 Бюджетного кодекса РФ</a:t>
            </a: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sz="16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4857752" y="928670"/>
          <a:ext cx="3744000" cy="28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13"/>
          <p:cNvGraphicFramePr>
            <a:graphicFrameLocks/>
          </p:cNvGraphicFramePr>
          <p:nvPr/>
        </p:nvGraphicFramePr>
        <p:xfrm>
          <a:off x="500034" y="3429000"/>
          <a:ext cx="3744000" cy="28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786314" y="3357562"/>
          <a:ext cx="3744000" cy="28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500034" y="928670"/>
          <a:ext cx="3744000" cy="28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Багетная рамка 8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</a:rPr>
              <a:t>ОБЪЕМ МЕЖБЮДЖЕТНЫХ ТРАНСФЕРТОВ В ДОХОДАХ БЮДЖЕТА ГОРОДА ГЕОРГИЕВСКА В 2016-2019 ГОДАХ 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7929585" y="928670"/>
            <a:ext cx="1214415" cy="28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200" b="1" i="1" dirty="0" smtClean="0"/>
              <a:t>млн.рублей</a:t>
            </a:r>
            <a:endParaRPr lang="ru-RU" sz="1200" b="1" i="1" dirty="0"/>
          </a:p>
        </p:txBody>
      </p:sp>
      <p:sp>
        <p:nvSpPr>
          <p:cNvPr id="11" name="Овал 10"/>
          <p:cNvSpPr/>
          <p:nvPr/>
        </p:nvSpPr>
        <p:spPr>
          <a:xfrm>
            <a:off x="428596" y="6286520"/>
            <a:ext cx="285752" cy="21431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6215082"/>
            <a:ext cx="3394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86380" y="6215082"/>
            <a:ext cx="29111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endParaRPr lang="ru-RU" sz="1600" dirty="0"/>
          </a:p>
        </p:txBody>
      </p:sp>
      <p:sp>
        <p:nvSpPr>
          <p:cNvPr id="14" name="Овал 13"/>
          <p:cNvSpPr/>
          <p:nvPr/>
        </p:nvSpPr>
        <p:spPr>
          <a:xfrm>
            <a:off x="4857752" y="6286520"/>
            <a:ext cx="285752" cy="214314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357158" y="1285860"/>
            <a:ext cx="3571900" cy="1042987"/>
          </a:xfrm>
          <a:prstGeom prst="bevel">
            <a:avLst>
              <a:gd name="adj" fmla="val 12500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Дотации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«дар</a:t>
            </a:r>
            <a:r>
              <a:rPr lang="ru-RU" sz="1400" b="1" dirty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Пожертвование»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2052" name="AutoShape 5"/>
          <p:cNvSpPr>
            <a:spLocks noChangeArrowheads="1"/>
          </p:cNvSpPr>
          <p:nvPr/>
        </p:nvSpPr>
        <p:spPr bwMode="auto">
          <a:xfrm>
            <a:off x="357158" y="2786058"/>
            <a:ext cx="3571900" cy="1042987"/>
          </a:xfrm>
          <a:prstGeom prst="bevel">
            <a:avLst>
              <a:gd name="adj" fmla="val 12500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Субвенции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«приходить </a:t>
            </a:r>
            <a:r>
              <a:rPr lang="ru-RU" sz="1400" b="1" dirty="0">
                <a:solidFill>
                  <a:srgbClr val="C00000"/>
                </a:solidFill>
              </a:rPr>
              <a:t>на </a:t>
            </a:r>
            <a:r>
              <a:rPr lang="ru-RU" sz="1400" b="1" dirty="0" smtClean="0">
                <a:solidFill>
                  <a:srgbClr val="C00000"/>
                </a:solidFill>
              </a:rPr>
              <a:t>помощь»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2053" name="AutoShape 6"/>
          <p:cNvSpPr>
            <a:spLocks noChangeArrowheads="1"/>
          </p:cNvSpPr>
          <p:nvPr/>
        </p:nvSpPr>
        <p:spPr bwMode="auto">
          <a:xfrm>
            <a:off x="357158" y="4286256"/>
            <a:ext cx="3571900" cy="1042988"/>
          </a:xfrm>
          <a:prstGeom prst="bevel">
            <a:avLst>
              <a:gd name="adj" fmla="val 12500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Субсидии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«поддержка»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71691" name="Oval 11"/>
          <p:cNvSpPr>
            <a:spLocks noChangeArrowheads="1"/>
          </p:cNvSpPr>
          <p:nvPr/>
        </p:nvSpPr>
        <p:spPr bwMode="auto">
          <a:xfrm>
            <a:off x="5072066" y="1214422"/>
            <a:ext cx="3643338" cy="121444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Предоставляются на безвозвратной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 основе на первоочередные расходы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без  установления конкретных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целей использования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692" name="Oval 12"/>
          <p:cNvSpPr>
            <a:spLocks noChangeArrowheads="1"/>
          </p:cNvSpPr>
          <p:nvPr/>
        </p:nvSpPr>
        <p:spPr bwMode="auto">
          <a:xfrm>
            <a:off x="5072066" y="2714620"/>
            <a:ext cx="3714776" cy="121444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Предоставляются на финансирование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«переданных</a:t>
            </a:r>
            <a:r>
              <a:rPr lang="ru-RU" sz="1400" b="1" dirty="0">
                <a:solidFill>
                  <a:srgbClr val="C00000"/>
                </a:solidFill>
              </a:rPr>
              <a:t>» полномочий другим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публично-правовым образованиям</a:t>
            </a:r>
          </a:p>
        </p:txBody>
      </p:sp>
      <p:sp>
        <p:nvSpPr>
          <p:cNvPr id="71693" name="Oval 13"/>
          <p:cNvSpPr>
            <a:spLocks noChangeArrowheads="1"/>
          </p:cNvSpPr>
          <p:nvPr/>
        </p:nvSpPr>
        <p:spPr bwMode="auto">
          <a:xfrm>
            <a:off x="5072066" y="4214818"/>
            <a:ext cx="3714776" cy="121444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Предоставляются на условиях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долевого софинансирования расходов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других бюджетов</a:t>
            </a: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Багетная рамка 20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</a:rPr>
              <a:t>ВИДЫ МЕЖБЮДЖЕТНЫХ ТРАНСФЕРТОВ, ВЫДЕЛЯЕМЫХ ГОРОДУ ГЕОРГИЕВСКУ ИЗ ДРУГИХ БЮДЖЕТОВ РОССИЙСКОЙ ФЕДЕРАЦИИ </a:t>
            </a: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357158" y="5815013"/>
            <a:ext cx="3571900" cy="1042987"/>
          </a:xfrm>
          <a:prstGeom prst="bevel">
            <a:avLst>
              <a:gd name="adj" fmla="val 12500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Иные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межбюджетные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трансферты</a:t>
            </a:r>
            <a:endParaRPr lang="ru-RU" sz="2000" b="1" dirty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5072065" y="5643578"/>
            <a:ext cx="3714777" cy="121442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Носят безвозмездный и безвозвратный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характер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000496" y="1500174"/>
            <a:ext cx="978408" cy="484632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000496" y="3071810"/>
            <a:ext cx="978408" cy="484632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000496" y="4572008"/>
            <a:ext cx="978408" cy="484632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000496" y="6072206"/>
            <a:ext cx="978408" cy="484632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Багетная рамка 17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</a:rPr>
              <a:t>ДИНАМИКА ПОСТУПЛЕНИЯ МЕЖБЮДЖЕТНЫХ ТРАНСФЕРТОВ В БЮДЖЕТ ГОРОДА ГЕОРГИЕВСКА </a:t>
            </a:r>
          </a:p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</a:rPr>
              <a:t>В 2015-2019 ГОДАХ </a:t>
            </a: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3286116" y="1357298"/>
            <a:ext cx="642942" cy="1588"/>
          </a:xfrm>
          <a:prstGeom prst="straightConnector1">
            <a:avLst/>
          </a:prstGeom>
          <a:ln w="412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714876" y="1357298"/>
            <a:ext cx="642942" cy="1588"/>
          </a:xfrm>
          <a:prstGeom prst="straightConnector1">
            <a:avLst/>
          </a:prstGeom>
          <a:ln w="412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714480" y="1357298"/>
            <a:ext cx="642942" cy="1588"/>
          </a:xfrm>
          <a:prstGeom prst="straightConnector1">
            <a:avLst/>
          </a:prstGeom>
          <a:ln w="412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215074" y="2071678"/>
            <a:ext cx="642942" cy="1588"/>
          </a:xfrm>
          <a:prstGeom prst="straightConnector1">
            <a:avLst/>
          </a:prstGeom>
          <a:ln w="412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785918" y="3214686"/>
            <a:ext cx="642942" cy="1588"/>
          </a:xfrm>
          <a:prstGeom prst="straightConnector1">
            <a:avLst/>
          </a:prstGeom>
          <a:ln w="412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286116" y="3214686"/>
            <a:ext cx="642942" cy="1588"/>
          </a:xfrm>
          <a:prstGeom prst="straightConnector1">
            <a:avLst/>
          </a:prstGeom>
          <a:ln w="412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714876" y="3214686"/>
            <a:ext cx="642942" cy="1588"/>
          </a:xfrm>
          <a:prstGeom prst="straightConnector1">
            <a:avLst/>
          </a:prstGeom>
          <a:ln w="412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215074" y="3214686"/>
            <a:ext cx="571504" cy="1588"/>
          </a:xfrm>
          <a:prstGeom prst="straightConnector1">
            <a:avLst/>
          </a:prstGeom>
          <a:ln w="412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"/>
          <p:cNvSpPr txBox="1"/>
          <p:nvPr/>
        </p:nvSpPr>
        <p:spPr>
          <a:xfrm>
            <a:off x="6143636" y="2928934"/>
            <a:ext cx="642942" cy="28575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+10,1 %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4714876" y="2928934"/>
            <a:ext cx="642942" cy="28575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-11,3 %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785918" y="4857760"/>
            <a:ext cx="642942" cy="1588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286116" y="4857760"/>
            <a:ext cx="642942" cy="1588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714876" y="4929198"/>
            <a:ext cx="642942" cy="1588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143636" y="4929198"/>
            <a:ext cx="642942" cy="1588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785918" y="5643578"/>
            <a:ext cx="642942" cy="1588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286116" y="5643578"/>
            <a:ext cx="642942" cy="1588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714876" y="5643578"/>
            <a:ext cx="642942" cy="1588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215074" y="5643578"/>
            <a:ext cx="642942" cy="1588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308</Words>
  <PresentationFormat>Экран (4:3)</PresentationFormat>
  <Paragraphs>76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Gorbunova</dc:creator>
  <cp:lastModifiedBy>Elena</cp:lastModifiedBy>
  <cp:revision>100</cp:revision>
  <dcterms:created xsi:type="dcterms:W3CDTF">2017-02-27T14:16:44Z</dcterms:created>
  <dcterms:modified xsi:type="dcterms:W3CDTF">2017-03-16T12:58:13Z</dcterms:modified>
</cp:coreProperties>
</file>