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252624671916027E-2"/>
          <c:y val="7.5448301197768783E-2"/>
          <c:w val="0.89051181102362265"/>
          <c:h val="0.6260106437323819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Георгиевск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6016184661649632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1.9512138496237261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19993.66</c:v>
                </c:pt>
                <c:pt idx="1">
                  <c:v>20199.73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Пятигорск</c:v>
                </c:pt>
              </c:strCache>
            </c:strRef>
          </c:tx>
          <c:dLbls>
            <c:dLbl>
              <c:idx val="0"/>
              <c:layout>
                <c:manualLayout>
                  <c:x val="9.7222222222222345E-3"/>
                  <c:y val="-3.035221543859125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8.6720615538832362E-3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14611.3</c:v>
                </c:pt>
                <c:pt idx="1">
                  <c:v>15249.16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Ставрополь</c:v>
                </c:pt>
              </c:strCache>
            </c:strRef>
          </c:tx>
          <c:dLbls>
            <c:dLbl>
              <c:idx val="0"/>
              <c:layout>
                <c:manualLayout>
                  <c:x val="4.1666666666666727E-3"/>
                  <c:y val="-2.8184200050120442E-2"/>
                </c:manualLayout>
              </c:layout>
              <c:showVal val="1"/>
            </c:dLbl>
            <c:dLbl>
              <c:idx val="1"/>
              <c:layout>
                <c:manualLayout>
                  <c:x val="1.3888888888888924E-3"/>
                  <c:y val="-1.9512138496237254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19876.82</c:v>
                </c:pt>
                <c:pt idx="1">
                  <c:v>19099.54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Ессентуки</c:v>
                </c:pt>
              </c:strCache>
            </c:strRef>
          </c:tx>
          <c:dLbls>
            <c:dLbl>
              <c:idx val="0"/>
              <c:layout>
                <c:manualLayout>
                  <c:x val="4.1666666666666727E-3"/>
                  <c:y val="-1.9512138496237254E-2"/>
                </c:manualLayout>
              </c:layout>
              <c:showVal val="1"/>
            </c:dLbl>
            <c:dLbl>
              <c:idx val="1"/>
              <c:layout>
                <c:manualLayout>
                  <c:x val="2.7777777777777879E-3"/>
                  <c:y val="-1.7344123107766451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Лист1!$E$2:$E$3</c:f>
              <c:numCache>
                <c:formatCode>#,##0.00</c:formatCode>
                <c:ptCount val="2"/>
                <c:pt idx="0">
                  <c:v>16967.09</c:v>
                </c:pt>
                <c:pt idx="1">
                  <c:v>17598.349999999977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Кисловодск</c:v>
                </c:pt>
              </c:strCache>
            </c:strRef>
          </c:tx>
          <c:dLbls>
            <c:dLbl>
              <c:idx val="0"/>
              <c:layout>
                <c:manualLayout>
                  <c:x val="6.9444444444444571E-3"/>
                  <c:y val="-1.3008092330824804E-2"/>
                </c:manualLayout>
              </c:layout>
              <c:showVal val="1"/>
            </c:dLbl>
            <c:dLbl>
              <c:idx val="1"/>
              <c:layout>
                <c:manualLayout>
                  <c:x val="4.1666666666666727E-3"/>
                  <c:y val="-2.6016184661649632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Лист1!$F$2:$F$3</c:f>
              <c:numCache>
                <c:formatCode>#,##0.00</c:formatCode>
                <c:ptCount val="2"/>
                <c:pt idx="0">
                  <c:v>11820.51</c:v>
                </c:pt>
                <c:pt idx="1">
                  <c:v>11748.15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Железноводск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168015388470801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1.7344123107766445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Лист1!$G$2:$G$3</c:f>
              <c:numCache>
                <c:formatCode>#,##0.00</c:formatCode>
                <c:ptCount val="2"/>
                <c:pt idx="0">
                  <c:v>21173.69</c:v>
                </c:pt>
                <c:pt idx="1">
                  <c:v>21356.420000000009</c:v>
                </c:pt>
              </c:numCache>
            </c:numRef>
          </c:val>
        </c:ser>
        <c:shape val="cylinder"/>
        <c:axId val="116855936"/>
        <c:axId val="116857472"/>
        <c:axId val="0"/>
      </c:bar3DChart>
      <c:catAx>
        <c:axId val="116855936"/>
        <c:scaling>
          <c:orientation val="minMax"/>
        </c:scaling>
        <c:axPos val="b"/>
        <c:tickLblPos val="nextTo"/>
        <c:txPr>
          <a:bodyPr rot="-1560000" vert="horz"/>
          <a:lstStyle/>
          <a:p>
            <a:pPr>
              <a:defRPr baseline="0">
                <a:solidFill>
                  <a:schemeClr val="tx2">
                    <a:lumMod val="75000"/>
                  </a:schemeClr>
                </a:solidFill>
              </a:defRPr>
            </a:pPr>
            <a:endParaRPr lang="ru-RU"/>
          </a:p>
        </c:txPr>
        <c:crossAx val="116857472"/>
        <c:crosses val="autoZero"/>
        <c:auto val="1"/>
        <c:lblAlgn val="ctr"/>
        <c:lblOffset val="100"/>
      </c:catAx>
      <c:valAx>
        <c:axId val="116857472"/>
        <c:scaling>
          <c:orientation val="minMax"/>
        </c:scaling>
        <c:axPos val="l"/>
        <c:majorGridlines>
          <c:spPr>
            <a:ln>
              <a:solidFill>
                <a:schemeClr val="accent5">
                  <a:lumMod val="60000"/>
                  <a:lumOff val="40000"/>
                </a:schemeClr>
              </a:solidFill>
            </a:ln>
          </c:spPr>
        </c:majorGridlines>
        <c:numFmt formatCode="#,##0.00" sourceLinked="1"/>
        <c:tickLblPos val="nextTo"/>
        <c:txPr>
          <a:bodyPr/>
          <a:lstStyle/>
          <a:p>
            <a:pPr>
              <a:defRPr sz="1200" b="1" baseline="0">
                <a:solidFill>
                  <a:schemeClr val="tx1"/>
                </a:solidFill>
              </a:defRPr>
            </a:pPr>
            <a:endParaRPr lang="ru-RU"/>
          </a:p>
        </c:txPr>
        <c:crossAx val="1168559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2612203424442287E-2"/>
          <c:y val="0.85825025160889223"/>
          <c:w val="0.92622411157796258"/>
          <c:h val="0.13108306764619351"/>
        </c:manualLayout>
      </c:layout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0.84375</cdr:x>
      <cdr:y>0.74391</cdr:y>
    </cdr:from>
    <cdr:to>
      <cdr:x>0.96375</cdr:x>
      <cdr:y>0.83483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715272" y="4357718"/>
          <a:ext cx="1097280" cy="53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r"/>
          <a:r>
            <a:rPr lang="ru-RU" sz="1100" dirty="0" smtClean="0"/>
            <a:t>руб. коп.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>
                <a:alpha val="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агетная рамка 5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ОСНОВНЫЕ ПОКАЗАТЕЛИ ПРОГНОЗА СОЦИАЛЬНО-ЭКОНОМИЧЕСКОГО РАЗВИТИЯ ГОРОДА ГЕОРГИЕВСКА 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-31" y="928671"/>
          <a:ext cx="9144033" cy="5929330"/>
        </p:xfrm>
        <a:graphic>
          <a:graphicData uri="http://schemas.openxmlformats.org/drawingml/2006/table">
            <a:tbl>
              <a:tblPr/>
              <a:tblGrid>
                <a:gridCol w="3200433"/>
                <a:gridCol w="1142999"/>
                <a:gridCol w="1257300"/>
                <a:gridCol w="1142999"/>
                <a:gridCol w="1257300"/>
                <a:gridCol w="1143002"/>
              </a:tblGrid>
              <a:tr h="253637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Показатели 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65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отчёт </a:t>
                      </a:r>
                    </a:p>
                  </a:txBody>
                  <a:tcPr marL="3726" marR="3726" marT="372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оценка </a:t>
                      </a: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</a:t>
                      </a: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</a:t>
                      </a: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</a:t>
                      </a: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6571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населения, тыс. чел 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0082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 отгруженных товаров собственного производства, выполненных работ и услуг  по обрабатывающим производствам, млн. руб. 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4 213,7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5 124,0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5 483,0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5 964,0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6 544,0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022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 отгруженных товаров собственного производства, выполненных работ и услуг по производству и распределению электроэнергии , газа и воды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млн.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804,1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1 018,0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1 258,7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262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Инвестиции в основной капитал, млн. руб. 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3 299,5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63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Оборот розничной торговли, млн. руб.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6 065,9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5 863,0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5 950,0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6 280,0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6 680,0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262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Оборот общественного питания, млн. руб.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1 361,8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1 020,0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43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безработицы, процент 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262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Среднемесячная заработная плата,  руб. 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22 089,8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22 249,2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23 207,4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24 154,6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25 216,4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262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Ввод в действие жилых домов, тыс.кв.м 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7,84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262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 работ, выполненных по виду деятельности «Строительство»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174,23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235,65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" y="928668"/>
          <a:ext cx="9144000" cy="5929331"/>
        </p:xfrm>
        <a:graphic>
          <a:graphicData uri="http://schemas.openxmlformats.org/drawingml/2006/table">
            <a:tbl>
              <a:tblPr/>
              <a:tblGrid>
                <a:gridCol w="3200400"/>
                <a:gridCol w="1142999"/>
                <a:gridCol w="1257300"/>
                <a:gridCol w="1142999"/>
                <a:gridCol w="1257300"/>
                <a:gridCol w="1143002"/>
              </a:tblGrid>
              <a:tr h="268737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Показатели 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2815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отчёт </a:t>
                      </a:r>
                    </a:p>
                  </a:txBody>
                  <a:tcPr marL="3726" marR="3726" marT="372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оценка </a:t>
                      </a: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</a:t>
                      </a: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</a:t>
                      </a: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</a:t>
                      </a: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7014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Индекс потребительских цен, в процентах к соответствующему периоду предыдущего года 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898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Объём доходов местного бюджета (млн. рублей)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2 246,2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1 407,6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1 389,2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1 141,3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1 216,3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14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Объём средств, предоставленных из бюджета Ставропольского края (млн. рублей) 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1 126,0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1 112,2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014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и субвенции,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имеющие целевое назначение (тыс. рублей) 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278,5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14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Объём налоговых и неналоговых доходов местного бюджета (млн. рублей) 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014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Объём доходов местного бюджета в расчёта на  1  жителя в год (млн. рублей)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14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Объём налоговых и неналоговых доходов местного бюджета в расчёте на  1  жителя в год (тыс. рублей) </a:t>
                      </a: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014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Величина  прожиточного минимума (в среднем на душу населения), рублей в месяц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7 154,00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8 027,00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8 148,00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8 498,36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8 846,79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26" marR="3726" marT="37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Багетная рамка 8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ОСНОВНЫЕ ПОКАЗАТЕЛИ ПРОГНОЗА СОЦИАЛЬНО-ЭКОНОМИЧЕСКОГО РАЗВИТИЯ ГОРОДА 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6656627"/>
              </p:ext>
            </p:extLst>
          </p:nvPr>
        </p:nvGraphicFramePr>
        <p:xfrm>
          <a:off x="0" y="1"/>
          <a:ext cx="9144000" cy="2621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7575"/>
                <a:gridCol w="1031281"/>
                <a:gridCol w="1168786"/>
                <a:gridCol w="1168786"/>
                <a:gridCol w="1168786"/>
                <a:gridCol w="1168786"/>
              </a:tblGrid>
              <a:tr h="98291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70C0"/>
                          </a:solidFill>
                        </a:rPr>
                        <a:t>Объём расходов местного бюджета на  1  жителя в</a:t>
                      </a:r>
                      <a:r>
                        <a:rPr lang="ru-RU" sz="2000" baseline="0" dirty="0" smtClean="0">
                          <a:solidFill>
                            <a:srgbClr val="0070C0"/>
                          </a:solidFill>
                        </a:rPr>
                        <a:t> рублях ( из расчёта на  год)</a:t>
                      </a:r>
                      <a:endParaRPr lang="ru-RU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ФАКТ 2015</a:t>
                      </a:r>
                      <a:endParaRPr lang="ru-RU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2016</a:t>
                      </a:r>
                      <a:endParaRPr lang="ru-RU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ПЛАН НА 2017</a:t>
                      </a:r>
                      <a:endParaRPr lang="ru-RU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ПЛАН НА 2018</a:t>
                      </a:r>
                      <a:endParaRPr lang="ru-RU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ПЛАН НА 2019</a:t>
                      </a:r>
                      <a:endParaRPr lang="ru-RU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rgbClr val="99FF99"/>
                    </a:solidFill>
                  </a:tcPr>
                </a:tc>
              </a:tr>
              <a:tr h="38720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объём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17785,95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18775,95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20199,73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16631,70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17706,92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720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 образование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8341,05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8778,73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8865,04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8085,14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8557,55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20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 культуру и спорт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534,4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590,55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574,16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530,06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501,70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7206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</a:t>
                      </a:r>
                      <a:r>
                        <a:rPr lang="ru-RU" sz="2000" b="1" baseline="0" dirty="0" smtClean="0"/>
                        <a:t> социальную политику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5919,42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5720,87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5377,49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4869,15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5333,57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7949280"/>
              </p:ext>
            </p:extLst>
          </p:nvPr>
        </p:nvGraphicFramePr>
        <p:xfrm>
          <a:off x="0" y="2711790"/>
          <a:ext cx="9143999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578"/>
                <a:gridCol w="2357421"/>
              </a:tblGrid>
              <a:tr h="62274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Фактическая средняя заработная плата работников муниципальных учреждений за 2016 год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70C0"/>
                          </a:solidFill>
                        </a:rPr>
                        <a:t>2016</a:t>
                      </a:r>
                      <a:endParaRPr lang="ru-RU" sz="1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rgbClr val="99FF99"/>
                    </a:solidFill>
                  </a:tcPr>
                </a:tc>
              </a:tr>
              <a:tr h="622745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Средняя заработная плата педагогических работников дошкольных учреждений (детских садов), рублей</a:t>
                      </a:r>
                      <a:endParaRPr lang="ru-RU" sz="1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19652,33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2745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Средняя заработная плата педагогических работников общеобразовательных учреждений (школ),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24591,71</a:t>
                      </a:r>
                      <a:endParaRPr lang="ru-RU" sz="2000" b="1" dirty="0"/>
                    </a:p>
                  </a:txBody>
                  <a:tcPr/>
                </a:tc>
              </a:tr>
              <a:tr h="889635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Средняя заработная плата педагогических работников учреждений дополнительного образования в сфере образования/в сфере культуры, рублей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18380,14 / 20136,80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2745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Средняя заработная плата работников учреждений культуры,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16447,70</a:t>
                      </a:r>
                      <a:endParaRPr lang="ru-RU" sz="2000" b="1" dirty="0"/>
                    </a:p>
                  </a:txBody>
                  <a:tcPr/>
                </a:tc>
              </a:tr>
              <a:tr h="622745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Средняя заработная плата педагогических работников учреждений дополнительного образования  детей «Лира»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21183,91</a:t>
                      </a:r>
                      <a:endParaRPr lang="ru-RU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3407662"/>
              </p:ext>
            </p:extLst>
          </p:nvPr>
        </p:nvGraphicFramePr>
        <p:xfrm>
          <a:off x="0" y="1"/>
          <a:ext cx="9144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0184"/>
                <a:gridCol w="2103816"/>
              </a:tblGrid>
              <a:tr h="105633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Показатели</a:t>
                      </a:r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</a:rPr>
                        <a:t> социально-экономического развития города, в условиях которых сформирован бюджет</a:t>
                      </a:r>
                      <a:endParaRPr lang="ru-RU" sz="28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 anchor="ctr"/>
                </a:tc>
              </a:tr>
              <a:tr h="58619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Число субъектов</a:t>
                      </a:r>
                      <a:r>
                        <a:rPr lang="ru-RU" sz="1500" b="1" baseline="0" dirty="0" smtClean="0"/>
                        <a:t> малого и среднего предпринимательства в расчёте на 10 тыс. человек населения, единиц</a:t>
                      </a:r>
                      <a:endParaRPr lang="ru-RU" sz="15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392,0</a:t>
                      </a:r>
                      <a:endParaRPr lang="ru-RU" sz="1800" b="1" dirty="0"/>
                    </a:p>
                  </a:txBody>
                  <a:tcPr marL="68580" marR="68580"/>
                </a:tc>
              </a:tr>
              <a:tr h="58619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Доля работников малых и средних предприятий в численности работников всех организаций города, процентов</a:t>
                      </a:r>
                      <a:endParaRPr lang="ru-RU" sz="1500" b="1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54,0</a:t>
                      </a:r>
                      <a:endParaRPr lang="ru-RU" sz="1800" b="1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</a:tr>
              <a:tr h="864227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Доля автомобильных дорог, не отвечающих нормативным требованиям, в общей протяжённости</a:t>
                      </a:r>
                      <a:r>
                        <a:rPr lang="ru-RU" sz="1500" b="1" baseline="0" dirty="0" smtClean="0"/>
                        <a:t> автомобильных дорог общего пользования местного значения, процентов</a:t>
                      </a:r>
                      <a:endParaRPr lang="ru-RU" sz="15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51,2</a:t>
                      </a:r>
                      <a:endParaRPr lang="ru-RU" sz="1800" b="1" dirty="0"/>
                    </a:p>
                  </a:txBody>
                  <a:tcPr marL="68580" marR="68580"/>
                </a:tc>
              </a:tr>
              <a:tr h="58619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Общая площадь жилых помещений, приходящаяся в среднем на одного жителя, в том числе введённая в действие за один год, кв. метров</a:t>
                      </a:r>
                      <a:endParaRPr lang="ru-RU" sz="1500" b="1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23,0/0,140</a:t>
                      </a:r>
                      <a:endParaRPr lang="ru-RU" sz="1800" b="1" dirty="0"/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</a:tr>
              <a:tr h="864227">
                <a:tc>
                  <a:txBody>
                    <a:bodyPr/>
                    <a:lstStyle/>
                    <a:p>
                      <a:r>
                        <a:rPr lang="ru-RU" sz="1500" b="1" i="0" dirty="0" smtClean="0"/>
                        <a:t>Доля населения, получившего</a:t>
                      </a:r>
                      <a:r>
                        <a:rPr lang="ru-RU" sz="1500" b="1" i="0" baseline="0" dirty="0" smtClean="0"/>
                        <a:t> жилые помещения и улучшившего жилищные условия в отчётном году, в общей численности населения, состоящего на учёте в качестве нуждающегося в жилых помещениях, процентов</a:t>
                      </a:r>
                      <a:endParaRPr lang="ru-RU" sz="1500" b="1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1,24</a:t>
                      </a:r>
                      <a:endParaRPr lang="ru-RU" sz="1800" b="1" dirty="0"/>
                    </a:p>
                  </a:txBody>
                  <a:tcPr/>
                </a:tc>
              </a:tr>
              <a:tr h="586190">
                <a:tc>
                  <a:txBody>
                    <a:bodyPr/>
                    <a:lstStyle/>
                    <a:p>
                      <a:r>
                        <a:rPr lang="ru-RU" sz="1500" b="1" i="0" dirty="0" smtClean="0"/>
                        <a:t>Доля населения систематически занимающегося спортом и физической культурой, процентов</a:t>
                      </a:r>
                      <a:endParaRPr lang="ru-RU" sz="1500" b="1" i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33,0</a:t>
                      </a:r>
                      <a:endParaRPr lang="ru-RU" sz="1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64227">
                <a:tc>
                  <a:txBody>
                    <a:bodyPr/>
                    <a:lstStyle/>
                    <a:p>
                      <a:r>
                        <a:rPr lang="ru-RU" sz="1500" b="1" i="0" dirty="0" smtClean="0"/>
                        <a:t>Доля муниципальных учреждений культуры, здания которых находятся в аварийном состоянии или требуют капитального ремонта, в общем количестве муниципальных учреждений культуры</a:t>
                      </a:r>
                      <a:r>
                        <a:rPr lang="ru-RU" sz="1500" b="1" i="0" baseline="0" dirty="0" smtClean="0"/>
                        <a:t>, процентов</a:t>
                      </a:r>
                      <a:endParaRPr lang="ru-RU" sz="15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smtClean="0"/>
                        <a:t>71,4</a:t>
                      </a:r>
                      <a:endParaRPr lang="ru-RU" sz="1800" b="1" dirty="0"/>
                    </a:p>
                  </a:txBody>
                  <a:tcPr/>
                </a:tc>
              </a:tr>
              <a:tr h="864227">
                <a:tc>
                  <a:txBody>
                    <a:bodyPr/>
                    <a:lstStyle/>
                    <a:p>
                      <a:r>
                        <a:rPr lang="ru-RU" sz="1500" b="1" i="0" dirty="0" smtClean="0"/>
                        <a:t>Доля муниципальных учреждений общего образования (школы), здания которых находятся в аварийном состоянии или требуют капитального ремонта, в общем количестве муниципальных учреждений образования, процентов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20</a:t>
                      </a:r>
                      <a:endParaRPr lang="ru-RU" sz="1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351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928671"/>
          <a:ext cx="9144000" cy="5929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16"/>
                <a:gridCol w="1143008"/>
                <a:gridCol w="1142976"/>
              </a:tblGrid>
              <a:tr h="10507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Наименование показателя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Прогноз на 2016 год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</a:rPr>
                        <a:t>Прогноз на 2017 год</a:t>
                      </a:r>
                      <a:endParaRPr lang="ru-RU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31941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численность населения, тыс. чел. 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70,039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70,100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41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индекс потребительских цен, %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107,0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105,50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278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прожиточный минимум, руб. (на душу населения / для трудоспособного населения)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8027,0/8537,0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8148,0/8669,0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41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темп роста фонда оплаты труда, %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104,00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104,5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941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протяженность автомобильных дорог общего пользования местного значения, км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122,51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122,51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среднемесячная заработная плата 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22 315,0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23 207,4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941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уровень безработицы,  %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1,1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235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капитальные вложения в объекты недвижимого имущества государственной (муниципальной) собственности, тыс. руб.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15 134,24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66 443,00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941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прогноз ввода в действие жилых домов в городе Георгиевске, м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²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, в том числе: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10 000,00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10 500,00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27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прогноз объемов жилищного строительства для переселения граждан из аварийного жилищного фонда, м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²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1 154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2 651,5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323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фактический ввод в действие жилых домов в городе Георгиевске (в 2015 году введено 7843 м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²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), м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²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, в том числе: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16 605,8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23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объемов жилищного строительства для переселения граждан из аварийного жилищного фонда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(в 2015 году введено в эксплуатацию 2 910,70 м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²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)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 , м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²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1 154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Багетная рамка 3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Arial Black" pitchFamily="34" charset="0"/>
              </a:rPr>
              <a:t>Прогнозные показатели социально – экономического развития города Георгиевска на 2017 год в сравнении с 2016 годом</a:t>
            </a:r>
            <a:endParaRPr lang="ru-RU" sz="1400" b="1" dirty="0" smtClean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Багетная рамка 4"/>
          <p:cNvSpPr/>
          <p:nvPr/>
        </p:nvSpPr>
        <p:spPr>
          <a:xfrm>
            <a:off x="1714480" y="0"/>
            <a:ext cx="7429520" cy="928670"/>
          </a:xfrm>
          <a:prstGeom prst="bevel">
            <a:avLst/>
          </a:prstGeom>
          <a:solidFill>
            <a:schemeClr val="accent5">
              <a:lumMod val="20000"/>
              <a:lumOff val="80000"/>
              <a:alpha val="88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Подушевые показатели доходов и расходов города Георгиевска на 2017 год в сравнении с городами Ставропольского края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144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938</Words>
  <PresentationFormat>Экран (4:3)</PresentationFormat>
  <Paragraphs>249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Gorbunova</dc:creator>
  <cp:lastModifiedBy>Elena</cp:lastModifiedBy>
  <cp:revision>41</cp:revision>
  <dcterms:created xsi:type="dcterms:W3CDTF">2017-02-21T13:20:46Z</dcterms:created>
  <dcterms:modified xsi:type="dcterms:W3CDTF">2017-03-16T08:53:09Z</dcterms:modified>
</cp:coreProperties>
</file>