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509" autoAdjust="0"/>
  </p:normalViewPr>
  <p:slideViewPr>
    <p:cSldViewPr>
      <p:cViewPr varScale="1">
        <p:scale>
          <a:sx n="102" d="100"/>
          <a:sy n="102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280"/>
      <c:perspective val="0"/>
    </c:view3D>
    <c:plotArea>
      <c:layout>
        <c:manualLayout>
          <c:layoutTarget val="inner"/>
          <c:xMode val="edge"/>
          <c:yMode val="edge"/>
          <c:x val="0"/>
          <c:y val="2.4571832387679611E-3"/>
          <c:w val="0.97481499108784286"/>
          <c:h val="0.951031740895927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8000"/>
            </a:solidFill>
            <a:ln w="24069">
              <a:solidFill>
                <a:srgbClr val="000000"/>
              </a:solidFill>
              <a:prstDash val="solid"/>
            </a:ln>
          </c:spPr>
          <c:explosion val="17"/>
          <c:dPt>
            <c:idx val="0"/>
            <c:spPr>
              <a:solidFill>
                <a:srgbClr val="FF8080"/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41"/>
            <c:spPr>
              <a:solidFill>
                <a:srgbClr val="9999FF"/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Pt>
            <c:idx val="3"/>
            <c:explosion val="56"/>
            <c:spPr>
              <a:solidFill>
                <a:srgbClr val="00FF00"/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Pt>
            <c:idx val="4"/>
            <c:explosion val="45"/>
            <c:spPr>
              <a:solidFill>
                <a:srgbClr val="FFFF00"/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24069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0969175586263937E-2"/>
                  <c:y val="0.14988416114441624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14264978782883744"/>
                  <c:y val="-0.10816693423628605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2110826370919039"/>
                  <c:y val="-6.6333133806804431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0.10810510512612351"/>
                  <c:y val="9.0009383139469275E-3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7.2023992832946249E-2"/>
                  <c:y val="4.0449060517654453E-3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0.12192728059896096"/>
                  <c:y val="-0.11930989885263256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6"/>
              <c:layout>
                <c:manualLayout>
                  <c:xMode val="edge"/>
                  <c:yMode val="edge"/>
                  <c:x val="6.1594202898550734E-2"/>
                  <c:y val="0.47706422018348632"/>
                </c:manualLayout>
              </c:layout>
              <c:numFmt formatCode="0.0%" sourceLinked="0"/>
              <c:spPr>
                <a:noFill/>
                <a:ln w="48136">
                  <a:noFill/>
                </a:ln>
              </c:spPr>
              <c:txPr>
                <a:bodyPr/>
                <a:lstStyle/>
                <a:p>
                  <a:pPr>
                    <a:defRPr sz="1518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  <c:separator>
</c:separator>
            </c:dLbl>
            <c:dLbl>
              <c:idx val="7"/>
              <c:layout>
                <c:manualLayout>
                  <c:xMode val="edge"/>
                  <c:yMode val="edge"/>
                  <c:x val="7.9710144927536544E-2"/>
                  <c:y val="0.43119266055045946"/>
                </c:manualLayout>
              </c:layout>
              <c:numFmt formatCode="0.0%" sourceLinked="0"/>
              <c:spPr>
                <a:noFill/>
                <a:ln w="48136">
                  <a:noFill/>
                </a:ln>
              </c:spPr>
              <c:txPr>
                <a:bodyPr/>
                <a:lstStyle/>
                <a:p>
                  <a:pPr>
                    <a:defRPr sz="1518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  <c:separator>
</c:separator>
            </c:dLbl>
            <c:dLbl>
              <c:idx val="8"/>
              <c:layout>
                <c:manualLayout>
                  <c:xMode val="edge"/>
                  <c:yMode val="edge"/>
                  <c:x val="4.7101449275362285E-2"/>
                  <c:y val="0.43577981651376146"/>
                </c:manualLayout>
              </c:layout>
              <c:numFmt formatCode="0.0%" sourceLinked="0"/>
              <c:spPr>
                <a:noFill/>
                <a:ln w="48136">
                  <a:noFill/>
                </a:ln>
              </c:spPr>
              <c:txPr>
                <a:bodyPr/>
                <a:lstStyle/>
                <a:p>
                  <a:pPr>
                    <a:defRPr sz="1518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  <c:separator>
</c:separator>
            </c:dLbl>
            <c:dLbl>
              <c:idx val="10"/>
              <c:numFmt formatCode="0.0%" sourceLinked="0"/>
              <c:spPr>
                <a:noFill/>
                <a:ln w="48136">
                  <a:noFill/>
                </a:ln>
              </c:spPr>
              <c:txPr>
                <a:bodyPr/>
                <a:lstStyle/>
                <a:p>
                  <a:pPr>
                    <a:defRPr sz="1518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  <c:separator>
</c:separator>
            </c:dLbl>
            <c:dLbl>
              <c:idx val="11"/>
              <c:layout>
                <c:manualLayout>
                  <c:xMode val="edge"/>
                  <c:yMode val="edge"/>
                  <c:x val="2.5362318840579767E-2"/>
                  <c:y val="0.55504587155963436"/>
                </c:manualLayout>
              </c:layout>
              <c:numFmt formatCode="0.0%" sourceLinked="0"/>
              <c:spPr>
                <a:noFill/>
                <a:ln w="48136">
                  <a:noFill/>
                </a:ln>
              </c:spPr>
              <c:txPr>
                <a:bodyPr/>
                <a:lstStyle/>
                <a:p>
                  <a:pPr>
                    <a:defRPr sz="1518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  <c:separator>
</c:separator>
            </c:dLbl>
            <c:numFmt formatCode="0.0%" sourceLinked="0"/>
            <c:spPr>
              <a:noFill/>
              <a:ln w="48136">
                <a:noFill/>
              </a:ln>
            </c:spPr>
            <c:txPr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Оплата труда</c:v>
                </c:pt>
                <c:pt idx="1">
                  <c:v>Социальные выплаты и гарантии</c:v>
                </c:pt>
                <c:pt idx="2">
                  <c:v>Коммунальные услуги</c:v>
                </c:pt>
                <c:pt idx="3">
                  <c:v>Обслуживание государственного долга</c:v>
                </c:pt>
                <c:pt idx="4">
                  <c:v>Дорожный фонд</c:v>
                </c:pt>
                <c:pt idx="5">
                  <c:v>Другие виды расходов</c:v>
                </c:pt>
              </c:strCache>
            </c:strRef>
          </c:cat>
          <c:val>
            <c:numRef>
              <c:f>Sheet1!$B$2:$B$7</c:f>
              <c:numCache>
                <c:formatCode>#,##0.00</c:formatCode>
                <c:ptCount val="6"/>
                <c:pt idx="0">
                  <c:v>595091.9</c:v>
                </c:pt>
                <c:pt idx="1">
                  <c:v>359252</c:v>
                </c:pt>
                <c:pt idx="2">
                  <c:v>55748.5</c:v>
                </c:pt>
                <c:pt idx="3" formatCode="General">
                  <c:v>2000</c:v>
                </c:pt>
                <c:pt idx="4" formatCode="General">
                  <c:v>97170</c:v>
                </c:pt>
                <c:pt idx="5">
                  <c:v>306738.8</c:v>
                </c:pt>
              </c:numCache>
            </c:numRef>
          </c:val>
        </c:ser>
        <c:dLbls>
          <c:showVal val="1"/>
          <c:showPercent val="1"/>
          <c:separator>
</c:separator>
        </c:dLbls>
      </c:pie3DChart>
      <c:spPr>
        <a:solidFill>
          <a:prstClr val="white"/>
        </a:solidFill>
        <a:ln w="23443">
          <a:noFill/>
        </a:ln>
      </c:spPr>
    </c:plotArea>
    <c:plotVisOnly val="1"/>
    <c:dispBlanksAs val="zero"/>
  </c:chart>
  <c:spPr>
    <a:solidFill>
      <a:prstClr val="white"/>
    </a:solidFill>
    <a:ln>
      <a:noFill/>
    </a:ln>
  </c:spPr>
  <c:txPr>
    <a:bodyPr/>
    <a:lstStyle/>
    <a:p>
      <a:pPr>
        <a:defRPr sz="151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306FF-2E97-499F-9F9E-E1B1B7B0768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DD1C-DE82-4B10-91F7-DDB3670B4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xfrm>
            <a:off x="685480" y="4342450"/>
            <a:ext cx="5487041" cy="4115824"/>
          </a:xfrm>
          <a:noFill/>
          <a:ln/>
        </p:spPr>
        <p:txBody>
          <a:bodyPr lIns="92301" tIns="46150" rIns="92301" bIns="46150"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85453" y="8684899"/>
            <a:ext cx="2970946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1" tIns="46150" rIns="92301" bIns="46150" anchor="b"/>
          <a:lstStyle/>
          <a:p>
            <a:pPr algn="r" defTabSz="922338"/>
            <a:fld id="{DF66A390-B455-456C-BE3E-C459AD57C5C9}" type="slidenum">
              <a:rPr lang="en-US" sz="1200">
                <a:latin typeface="Arial" charset="0"/>
                <a:cs typeface="Arial" charset="0"/>
              </a:rPr>
              <a:pPr algn="r" defTabSz="922338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CD0CD-7D2F-4889-B4D7-7413C3853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79" name="Group 123"/>
          <p:cNvGraphicFramePr>
            <a:graphicFrameLocks noGrp="1"/>
          </p:cNvGraphicFramePr>
          <p:nvPr/>
        </p:nvGraphicFramePr>
        <p:xfrm>
          <a:off x="0" y="756183"/>
          <a:ext cx="9144003" cy="6101819"/>
        </p:xfrm>
        <a:graphic>
          <a:graphicData uri="http://schemas.openxmlformats.org/drawingml/2006/table">
            <a:tbl>
              <a:tblPr/>
              <a:tblGrid>
                <a:gridCol w="1428728"/>
                <a:gridCol w="857256"/>
                <a:gridCol w="642942"/>
                <a:gridCol w="857256"/>
                <a:gridCol w="642942"/>
                <a:gridCol w="857256"/>
                <a:gridCol w="642942"/>
                <a:gridCol w="857256"/>
                <a:gridCol w="642942"/>
                <a:gridCol w="1020000"/>
                <a:gridCol w="694483"/>
              </a:tblGrid>
              <a:tr h="5620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2015 года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объема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2016 год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объема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2017 год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объема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2018 год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объема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2019 год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объема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B0B0"/>
                        </a:gs>
                        <a:gs pos="50000">
                          <a:srgbClr val="CCFFFF"/>
                        </a:gs>
                        <a:gs pos="100000">
                          <a:srgbClr val="8DB0B0"/>
                        </a:gs>
                      </a:gsLst>
                      <a:lin ang="5400000" scaled="1"/>
                    </a:gradFill>
                  </a:tcPr>
                </a:tc>
              </a:tr>
              <a:tr h="46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79323,04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109825,96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124130,86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109399,00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109427,58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3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10141,98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12938,71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12939,00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15045,73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12351,72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30517,04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91075,61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106010,00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26640,00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26340,00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90163,40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162307,07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119653,40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53803,35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53928,13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1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587209,92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616660,18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621439,07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567577,07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601595,78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36391,79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39379,87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46675,17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32925,39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31476,34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416727,16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402056,98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28,0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376961,87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26,6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341814,04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374949,62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8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6191,78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4285,01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3793,05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426,76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202,69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000,00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2000,00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Условно -утвержденные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14055,50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28933,98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1252131,09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1436447,07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1416001,15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1167535,09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1244796,20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2292" name="Rectangle 852"/>
          <p:cNvSpPr>
            <a:spLocks noChangeArrowheads="1"/>
          </p:cNvSpPr>
          <p:nvPr/>
        </p:nvSpPr>
        <p:spPr bwMode="auto">
          <a:xfrm>
            <a:off x="0" y="60055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1714480" y="0"/>
            <a:ext cx="7429520" cy="714356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Bookman Old Style" pitchFamily="18" charset="0"/>
              </a:rPr>
              <a:t>Сведения о расходах бюджета по разделам и подразделам классификации расходов бюджета, факт 2015 года, план на 2016 год, 2017 год и плановый период 2018 и 2019годов (тыс. рублей)</a:t>
            </a:r>
            <a:endParaRPr lang="ru-RU" sz="14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144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608385" y="747713"/>
            <a:ext cx="5313955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40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7918938" y="747713"/>
            <a:ext cx="60433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                            </a:t>
            </a:r>
            <a:endParaRPr lang="ru-RU" sz="2400">
              <a:cs typeface="Arial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76201" y="13477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1752601" y="12461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6934201" y="12461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1033" name="Rectangle 24"/>
          <p:cNvSpPr>
            <a:spLocks noChangeArrowheads="1"/>
          </p:cNvSpPr>
          <p:nvPr/>
        </p:nvSpPr>
        <p:spPr bwMode="auto">
          <a:xfrm>
            <a:off x="6564924" y="1382713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964974" y="1382713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-32238" y="-122238"/>
            <a:ext cx="18473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bIns="0" anchor="ctr">
            <a:spAutoFit/>
          </a:bodyPr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1979736" y="4005263"/>
            <a:ext cx="1040423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bIns="0" anchor="ctr">
            <a:spAutoFit/>
          </a:bodyPr>
          <a:lstStyle/>
          <a:p>
            <a:pPr eaLnBrk="0" hangingPunct="0">
              <a:defRPr/>
            </a:pPr>
            <a:endParaRPr lang="ru-RU" sz="1600" b="1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b="1">
                <a:latin typeface="Bookman Old Style" pitchFamily="18" charset="0"/>
                <a:cs typeface="Times New Roman" pitchFamily="18" charset="0"/>
              </a:rPr>
              <a:t>           </a:t>
            </a:r>
            <a:endParaRPr lang="ru-RU" sz="1600" b="1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>
                <a:cs typeface="Times New Roman" pitchFamily="18" charset="0"/>
              </a:rPr>
              <a:t>        </a:t>
            </a:r>
          </a:p>
          <a:p>
            <a:pPr eaLnBrk="0" hangingPunct="0"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39" name="Rectangle 22"/>
          <p:cNvSpPr>
            <a:spLocks noChangeArrowheads="1"/>
          </p:cNvSpPr>
          <p:nvPr/>
        </p:nvSpPr>
        <p:spPr bwMode="auto">
          <a:xfrm>
            <a:off x="357158" y="5929330"/>
            <a:ext cx="145073" cy="14287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00034" y="5857892"/>
            <a:ext cx="3959469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cs typeface="Arial" charset="0"/>
              </a:rPr>
              <a:t>Оплата труда</a:t>
            </a:r>
          </a:p>
        </p:txBody>
      </p:sp>
      <p:sp>
        <p:nvSpPr>
          <p:cNvPr id="1041" name="Rectangle 22"/>
          <p:cNvSpPr>
            <a:spLocks noChangeArrowheads="1"/>
          </p:cNvSpPr>
          <p:nvPr/>
        </p:nvSpPr>
        <p:spPr bwMode="auto">
          <a:xfrm>
            <a:off x="357158" y="6215082"/>
            <a:ext cx="145073" cy="142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500034" y="6143644"/>
            <a:ext cx="3959469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cs typeface="Arial" charset="0"/>
              </a:rPr>
              <a:t>Социальные выплаты и гарантии</a:t>
            </a: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00034" y="6429396"/>
            <a:ext cx="3959469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cs typeface="Arial" charset="0"/>
              </a:rPr>
              <a:t>Коммунальные услуги</a:t>
            </a:r>
          </a:p>
        </p:txBody>
      </p:sp>
      <p:sp>
        <p:nvSpPr>
          <p:cNvPr id="1044" name="Rectangle 22"/>
          <p:cNvSpPr>
            <a:spLocks noChangeArrowheads="1"/>
          </p:cNvSpPr>
          <p:nvPr/>
        </p:nvSpPr>
        <p:spPr bwMode="auto">
          <a:xfrm>
            <a:off x="5072066" y="6000768"/>
            <a:ext cx="143608" cy="142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auto">
          <a:xfrm>
            <a:off x="5072066" y="6215082"/>
            <a:ext cx="143608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5072066" y="6500834"/>
            <a:ext cx="143608" cy="142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5147897" y="5929330"/>
            <a:ext cx="399610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sz="1200" b="1" dirty="0">
                <a:cs typeface="Arial" charset="0"/>
              </a:rPr>
              <a:t>Обслуживание</a:t>
            </a:r>
            <a:r>
              <a:rPr lang="ru-RU" sz="12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sz="1200" b="1" dirty="0">
                <a:cs typeface="Arial" charset="0"/>
              </a:rPr>
              <a:t>муниципального</a:t>
            </a:r>
            <a:r>
              <a:rPr lang="ru-RU" sz="12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sz="1200" b="1" dirty="0">
                <a:cs typeface="Arial" charset="0"/>
              </a:rPr>
              <a:t>долга</a:t>
            </a: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5184531" y="6143644"/>
            <a:ext cx="3959469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cs typeface="Arial" charset="0"/>
              </a:rPr>
              <a:t>Дорожный фонд</a:t>
            </a: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5184531" y="6429396"/>
            <a:ext cx="3959469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cs typeface="Arial" charset="0"/>
              </a:rPr>
              <a:t>Другие виды расходов</a:t>
            </a:r>
          </a:p>
        </p:txBody>
      </p:sp>
      <p:graphicFrame>
        <p:nvGraphicFramePr>
          <p:cNvPr id="26" name="Object 43"/>
          <p:cNvGraphicFramePr>
            <a:graphicFrameLocks noChangeAspect="1"/>
          </p:cNvGraphicFramePr>
          <p:nvPr/>
        </p:nvGraphicFramePr>
        <p:xfrm>
          <a:off x="0" y="1000108"/>
          <a:ext cx="9144000" cy="487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50" name="Rectangle 22"/>
          <p:cNvSpPr>
            <a:spLocks noChangeArrowheads="1"/>
          </p:cNvSpPr>
          <p:nvPr/>
        </p:nvSpPr>
        <p:spPr bwMode="auto">
          <a:xfrm>
            <a:off x="357158" y="6500834"/>
            <a:ext cx="145073" cy="142875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1670" y="1071546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2017 год</a:t>
            </a:r>
            <a:r>
              <a:rPr lang="ru-RU" b="1" i="1" dirty="0" smtClean="0">
                <a:latin typeface="Bookman Old Style" pitchFamily="18" charset="0"/>
                <a:cs typeface="Arial" charset="0"/>
              </a:rPr>
              <a:t> = 1 416 001,15</a:t>
            </a:r>
            <a:r>
              <a:rPr lang="ru-RU" b="1" dirty="0" smtClean="0">
                <a:latin typeface="Bookman Old Style" pitchFamily="18" charset="0"/>
                <a:cs typeface="Arial" charset="0"/>
              </a:rPr>
              <a:t> </a:t>
            </a:r>
            <a:r>
              <a:rPr lang="ru-RU" b="1" i="1" dirty="0" smtClean="0">
                <a:latin typeface="Bookman Old Style" pitchFamily="18" charset="0"/>
              </a:rPr>
              <a:t>тыс.рублей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НАПРАВЛЕНИЯ РАСХОДОВ БЮДЖЕТА ГОРОДА</a:t>
            </a: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  НА 2017 ГОД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000108"/>
            <a:ext cx="8192965" cy="860425"/>
          </a:xfrm>
          <a:noFill/>
        </p:spPr>
        <p:txBody>
          <a:bodyPr anchor="ctr"/>
          <a:lstStyle/>
          <a:p>
            <a:pPr marL="0" indent="176213" algn="just"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0000FF"/>
                </a:solidFill>
              </a:rPr>
              <a:t>Расходные обязательства</a:t>
            </a:r>
            <a:r>
              <a:rPr lang="ru-RU" sz="1400" dirty="0" smtClean="0">
                <a:solidFill>
                  <a:srgbClr val="0000FF"/>
                </a:solidFill>
              </a:rPr>
              <a:t> - это возникающие на основе закона, иного нормативного правового акта, договора или соглашения обязанности публично-правового образования или действующего от его имени бюджетного учреждения предоставить физическому или юридическому лицу, иному публично-правовому образованию средства из соответствующего бюджета.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005254" y="2384426"/>
            <a:ext cx="7561385" cy="110807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 lIns="126000" rIns="126000" anchor="ctr"/>
          <a:lstStyle/>
          <a:p>
            <a:pPr algn="just"/>
            <a:r>
              <a:rPr lang="ru-RU" sz="1400" b="1">
                <a:solidFill>
                  <a:srgbClr val="0000FF"/>
                </a:solidFill>
              </a:rPr>
              <a:t>Публичные</a:t>
            </a:r>
            <a:r>
              <a:rPr lang="ru-RU" sz="1400">
                <a:solidFill>
                  <a:srgbClr val="0000FF"/>
                </a:solidFill>
              </a:rPr>
              <a:t> - возникающие на основе закона, иного нормативного правового акта публично-правового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1005254" y="3681413"/>
            <a:ext cx="7561385" cy="109696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 lIns="126000" rIns="126000" anchor="ctr"/>
          <a:lstStyle/>
          <a:p>
            <a:r>
              <a:rPr lang="ru-RU" sz="1400" b="1" dirty="0">
                <a:solidFill>
                  <a:srgbClr val="0000FF"/>
                </a:solidFill>
              </a:rPr>
              <a:t>Публичные нормативные -</a:t>
            </a:r>
            <a:r>
              <a:rPr lang="ru-RU" sz="1400" dirty="0">
                <a:solidFill>
                  <a:srgbClr val="0000FF"/>
                </a:solidFill>
              </a:rPr>
              <a:t>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77716" y="4870450"/>
            <a:ext cx="8191500" cy="184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/>
          <a:lstStyle/>
          <a:p>
            <a:pPr indent="176213" algn="just"/>
            <a:r>
              <a:rPr lang="ru-RU" sz="1400" dirty="0">
                <a:solidFill>
                  <a:srgbClr val="0000FF"/>
                </a:solidFill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 </a:t>
            </a:r>
          </a:p>
          <a:p>
            <a:pPr indent="176213" algn="just"/>
            <a:r>
              <a:rPr lang="ru-RU" sz="1400" b="1" u="sng" dirty="0">
                <a:solidFill>
                  <a:srgbClr val="0000FF"/>
                </a:solidFill>
              </a:rPr>
              <a:t>Реестр расходных обязательств</a:t>
            </a:r>
            <a:r>
              <a:rPr lang="ru-RU" sz="1400" dirty="0">
                <a:solidFill>
                  <a:srgbClr val="0000FF"/>
                </a:solidFill>
              </a:rPr>
              <a:t> — используемый при составлении проекта бюджета, свод (перечень) законов, иных нормативных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объёмов бюджетных ассигнований, необходимых для исполнения включённых в реестр обязательств.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1472" y="1785926"/>
            <a:ext cx="2765181" cy="376237"/>
          </a:xfrm>
          <a:prstGeom prst="rect">
            <a:avLst/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Расходные обязательства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90550" y="2162176"/>
            <a:ext cx="0" cy="1897063"/>
          </a:xfrm>
          <a:prstGeom prst="line">
            <a:avLst/>
          </a:prstGeom>
          <a:noFill/>
          <a:ln w="38100" cmpd="dbl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619858" y="2919413"/>
            <a:ext cx="381000" cy="0"/>
          </a:xfrm>
          <a:prstGeom prst="line">
            <a:avLst/>
          </a:prstGeom>
          <a:noFill/>
          <a:ln w="38100" cmpd="dbl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608135" y="4059238"/>
            <a:ext cx="381000" cy="0"/>
          </a:xfrm>
          <a:prstGeom prst="line">
            <a:avLst/>
          </a:prstGeom>
          <a:noFill/>
          <a:ln w="38100" cmpd="dbl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Багетная рамка 13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Понятия и типы расходных обязательств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1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6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7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7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39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6" grpId="0" animBg="1"/>
      <p:bldP spid="51207" grpId="0" animBg="1"/>
      <p:bldP spid="51208" grpId="0"/>
      <p:bldP spid="51209" grpId="0" animBg="1"/>
      <p:bldP spid="51210" grpId="0" animBg="1"/>
      <p:bldP spid="51211" grpId="0" animBg="1"/>
      <p:bldP spid="512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0" y="850900"/>
            <a:ext cx="9144000" cy="46038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9155" name="Group 483"/>
          <p:cNvGraphicFramePr>
            <a:graphicFrameLocks noGrp="1"/>
          </p:cNvGraphicFramePr>
          <p:nvPr/>
        </p:nvGraphicFramePr>
        <p:xfrm>
          <a:off x="0" y="923926"/>
          <a:ext cx="9144000" cy="5934074"/>
        </p:xfrm>
        <a:graphic>
          <a:graphicData uri="http://schemas.openxmlformats.org/drawingml/2006/table">
            <a:tbl>
              <a:tblPr/>
              <a:tblGrid>
                <a:gridCol w="7646377"/>
                <a:gridCol w="1497623"/>
              </a:tblGrid>
              <a:tr h="6589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Наименование публичного нормативного обязательства</a:t>
                      </a:r>
                    </a:p>
                  </a:txBody>
                  <a:tcPr marL="83077" marR="16615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Объем расходов, тыс.  руб.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0000"/>
                      </a:srgbClr>
                    </a:solidFill>
                  </a:tcPr>
                </a:tc>
              </a:tr>
              <a:tr h="5982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единовременного вознаграждения, назначаемая при присвоении звания "Почетный гражданин города Георгиевска"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денежных средств на содержание ребенка опекуну (попечителю)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5 783,39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8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Выплаты на содержание детей-сирот и детей, оставшихся без попечения родителей, в приемных семьях, а также на вознаграждение, причитающееся приемным родителям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1 957,73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Осуществление ежегодной денежной выплаты лицам, награжденным нагрудным знаком "Почетный донор России"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4 639,10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96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социального пособия на погребение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472,72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5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Обеспечение мер социальной поддержки ветеранов труда и тружеников тыла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68 835,25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83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Обеспечение мер социальной поддержки ветеранов труда Ставропольского края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42 141,34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Обеспечение мер социальной поддержки реабилитированных лиц и лиц, признанных пострадавшими от политических репрессий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2 105,70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8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Ежемесячная доплата к пенсии гражданам, ставшим инвалидами при исполнении служебных обязанностей в районах боевых действий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16,87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Ежемесячная денежная выплата семьям погибших ветеранов боевых действий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59,04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Расходы по публичным нормативным обязательствам в 2017 году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989" name="Group 141"/>
          <p:cNvGraphicFramePr>
            <a:graphicFrameLocks noGrp="1"/>
          </p:cNvGraphicFramePr>
          <p:nvPr>
            <p:ph idx="1"/>
          </p:nvPr>
        </p:nvGraphicFramePr>
        <p:xfrm>
          <a:off x="0" y="969561"/>
          <a:ext cx="9144000" cy="5891090"/>
        </p:xfrm>
        <a:graphic>
          <a:graphicData uri="http://schemas.openxmlformats.org/drawingml/2006/table">
            <a:tbl>
              <a:tblPr/>
              <a:tblGrid>
                <a:gridCol w="7782062"/>
                <a:gridCol w="1361938"/>
              </a:tblGrid>
              <a:tr h="50825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Наименование публичного нормативного обязательства</a:t>
                      </a:r>
                    </a:p>
                  </a:txBody>
                  <a:tcPr marL="83077" marR="83077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Объем расходов, тыс.  руб.</a:t>
                      </a:r>
                    </a:p>
                  </a:txBody>
                  <a:tcPr marL="83077" marR="83077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0000"/>
                      </a:srgbClr>
                    </a:solidFill>
                  </a:tcPr>
                </a:tc>
              </a:tr>
              <a:tr h="11908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Выплаты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(прекращением деятельности, полномочий физическими лицами), в соответствии с Федеральным законом от 19 мая 1995 года № 81-ФЗ "О государственных пособиях гражданам, имеющим детей"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32 777,60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66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ежегодного социального пособия на проезд учащимся (студентам)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62,02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ежемесячной денежной компенсации на каждого ребенка в возрасте до 18 лет многодетным семьям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7 066,65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03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538,00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9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Ежемесячная денежная выплата, назначаемая в случае рождения третьего ребенка или последующих детей до достижения ребенком возраста трех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25 079,84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187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Единовременное пособие беременной жене военнослужащего, проходящего военную службу по призыву, а также ежемесячное пособие на ребенка военнослужащего, проходящего военную службу по призыву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243,70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Ежемесячное пособие на ребенка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23 942,60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13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215 971,55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0" y="774700"/>
            <a:ext cx="9144000" cy="46038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Багетная рамка 6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Расходы по публичным нормативным обязательствам в 2017 году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764</Words>
  <PresentationFormat>Экран (4:3)</PresentationFormat>
  <Paragraphs>203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Gorbunova</cp:lastModifiedBy>
  <cp:revision>72</cp:revision>
  <dcterms:created xsi:type="dcterms:W3CDTF">2017-02-27T14:21:53Z</dcterms:created>
  <dcterms:modified xsi:type="dcterms:W3CDTF">2017-04-24T14:16:49Z</dcterms:modified>
</cp:coreProperties>
</file>